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323" r:id="rId5"/>
    <p:sldId id="324" r:id="rId6"/>
    <p:sldId id="325" r:id="rId7"/>
    <p:sldId id="326" r:id="rId8"/>
    <p:sldId id="327" r:id="rId9"/>
    <p:sldId id="330" r:id="rId10"/>
    <p:sldId id="328" r:id="rId11"/>
    <p:sldId id="331" r:id="rId12"/>
    <p:sldId id="329" r:id="rId13"/>
    <p:sldId id="333" r:id="rId14"/>
    <p:sldId id="332" r:id="rId15"/>
    <p:sldId id="334" r:id="rId16"/>
    <p:sldId id="284"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BAB179-1F51-2C2E-DC77-A22B7CA3D7C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EE1956D-1FE8-467D-2130-992BDF7583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79425AD-57E6-114D-73AD-7FB0E3BF5446}"/>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5" name="Alt Bilgi Yer Tutucusu 4">
            <a:extLst>
              <a:ext uri="{FF2B5EF4-FFF2-40B4-BE49-F238E27FC236}">
                <a16:creationId xmlns:a16="http://schemas.microsoft.com/office/drawing/2014/main" id="{6E4ADA95-9BD2-A29C-2DD8-C8298A7798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6CCF4AA-39EF-F82D-0166-CB43748CF57F}"/>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409490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E78AD3-B292-4ED3-CE65-5FC441E9E31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1AAED26-416A-7A0D-1920-E5A61F2AEE8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6D159CE-1A0C-6004-3B2B-46C3C633C5A2}"/>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5" name="Alt Bilgi Yer Tutucusu 4">
            <a:extLst>
              <a:ext uri="{FF2B5EF4-FFF2-40B4-BE49-F238E27FC236}">
                <a16:creationId xmlns:a16="http://schemas.microsoft.com/office/drawing/2014/main" id="{F1459FA5-65AF-CF98-FA49-A0CF00DF3C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0D59AE1-1201-942F-C952-5EC36157B64E}"/>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23300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2DB74DD-C7DF-0117-475B-B6C5ABFCD47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DA13234-A678-E602-E2EE-E47498C0D84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AED260B-04B9-A3F2-F60B-ABB989747E4B}"/>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5" name="Alt Bilgi Yer Tutucusu 4">
            <a:extLst>
              <a:ext uri="{FF2B5EF4-FFF2-40B4-BE49-F238E27FC236}">
                <a16:creationId xmlns:a16="http://schemas.microsoft.com/office/drawing/2014/main" id="{98C8B586-7D10-F070-15EB-D763AFADD0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9C92B53-A5DE-658F-B06F-21033CD68525}"/>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2655989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41708" cy="6856474"/>
          </a:xfrm>
          <a:prstGeom prst="rect">
            <a:avLst/>
          </a:prstGeom>
        </p:spPr>
      </p:pic>
      <p:sp>
        <p:nvSpPr>
          <p:cNvPr id="2" name="Holder 2"/>
          <p:cNvSpPr>
            <a:spLocks noGrp="1"/>
          </p:cNvSpPr>
          <p:nvPr>
            <p:ph type="title"/>
          </p:nvPr>
        </p:nvSpPr>
        <p:spPr/>
        <p:txBody>
          <a:bodyPr lIns="0" tIns="0" rIns="0" bIns="0"/>
          <a:lstStyle>
            <a:lvl1pPr>
              <a:defRPr sz="36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770026" y="1815210"/>
            <a:ext cx="3679190" cy="3592829"/>
          </a:xfrm>
          <a:prstGeom prst="rect">
            <a:avLst/>
          </a:prstGeom>
        </p:spPr>
        <p:txBody>
          <a:bodyPr wrap="square" lIns="0" tIns="0" rIns="0" bIns="0">
            <a:spAutoFit/>
          </a:bodyPr>
          <a:lstStyle>
            <a:lvl1pPr>
              <a:defRPr sz="1800" b="1" i="0" u="heavy">
                <a:solidFill>
                  <a:schemeClr val="bg1"/>
                </a:solidFill>
                <a:latin typeface="Calibri"/>
                <a:cs typeface="Calibri"/>
              </a:defRPr>
            </a:lvl1pPr>
          </a:lstStyle>
          <a:p>
            <a:endParaRPr/>
          </a:p>
        </p:txBody>
      </p:sp>
      <p:sp>
        <p:nvSpPr>
          <p:cNvPr id="4" name="Holder 4"/>
          <p:cNvSpPr>
            <a:spLocks noGrp="1"/>
          </p:cNvSpPr>
          <p:nvPr>
            <p:ph sz="half" idx="3"/>
          </p:nvPr>
        </p:nvSpPr>
        <p:spPr>
          <a:xfrm>
            <a:off x="6128384" y="1733803"/>
            <a:ext cx="3679190" cy="3592195"/>
          </a:xfrm>
          <a:prstGeom prst="rect">
            <a:avLst/>
          </a:prstGeom>
        </p:spPr>
        <p:txBody>
          <a:bodyPr wrap="square" lIns="0" tIns="0" rIns="0" bIns="0">
            <a:spAutoFit/>
          </a:bodyPr>
          <a:lstStyle>
            <a:lvl1pPr>
              <a:defRPr sz="1800" b="1" i="0" u="heavy">
                <a:solidFill>
                  <a:schemeClr val="bg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06352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DCDA65-3612-B54B-D553-4C5053DDE85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7C6470B-23CD-0674-B328-9DE6DFF08E8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4E5188-0593-8169-DD29-F31561B9E74D}"/>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5" name="Alt Bilgi Yer Tutucusu 4">
            <a:extLst>
              <a:ext uri="{FF2B5EF4-FFF2-40B4-BE49-F238E27FC236}">
                <a16:creationId xmlns:a16="http://schemas.microsoft.com/office/drawing/2014/main" id="{74A3ADF8-BAA1-5439-EE16-A8981862668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F81CB2-EA04-8C00-2162-67F540EDBBB1}"/>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842182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D38976-677B-21F6-90CD-6BE9CD5DD0D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E9D2677-078E-C05D-1629-65525DF3E9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99E3156-A2D6-5004-8DBC-1F4460A80AD0}"/>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5" name="Alt Bilgi Yer Tutucusu 4">
            <a:extLst>
              <a:ext uri="{FF2B5EF4-FFF2-40B4-BE49-F238E27FC236}">
                <a16:creationId xmlns:a16="http://schemas.microsoft.com/office/drawing/2014/main" id="{B46AFFC8-8DCC-C0BE-687E-31C35019F9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70632F-BF11-9DC0-5410-E80674FEA7BD}"/>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4287746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D9361F-8CA9-8262-08A9-A38CEB77C81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D9F385F-FEE8-13B5-41F1-5D5D6EC2E84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35A078D-BE44-F2D3-0273-BE156651E59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D32F38B-199B-41B5-E42B-74BBA6EADBDA}"/>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6" name="Alt Bilgi Yer Tutucusu 5">
            <a:extLst>
              <a:ext uri="{FF2B5EF4-FFF2-40B4-BE49-F238E27FC236}">
                <a16:creationId xmlns:a16="http://schemas.microsoft.com/office/drawing/2014/main" id="{3B782F63-EE59-4255-74AE-3EA923B4DAA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7155E6-93E9-568B-BDD3-E5F7E7936A2B}"/>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2823444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F1AFD4-7A57-2FAE-CBA9-E1FDC367031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38635D1-DDE3-2580-71E7-76994CB88D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96FC46B-30CF-9A1E-6818-A9395246D4A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315689-ED61-35A7-76F2-F17E5ABCF8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9180DC7-7F7E-60D3-1F3A-F60CB3479C4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8876A31-0FA0-9041-3F21-8DD24B1DD0E3}"/>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8" name="Alt Bilgi Yer Tutucusu 7">
            <a:extLst>
              <a:ext uri="{FF2B5EF4-FFF2-40B4-BE49-F238E27FC236}">
                <a16:creationId xmlns:a16="http://schemas.microsoft.com/office/drawing/2014/main" id="{9160D7CB-8CA3-4AE4-799A-C7E94C77817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8D927C2-93AF-2967-190F-F80CF94348CC}"/>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364814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3BADE6-94DD-0DC7-0405-D32EA513A9A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07DEFE0-B595-8E58-41CB-5A7A546BB076}"/>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4" name="Alt Bilgi Yer Tutucusu 3">
            <a:extLst>
              <a:ext uri="{FF2B5EF4-FFF2-40B4-BE49-F238E27FC236}">
                <a16:creationId xmlns:a16="http://schemas.microsoft.com/office/drawing/2014/main" id="{1F38FDEE-1217-2DB6-787A-1003AE4D091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9A02838-BA7E-2179-4824-FAC49422C249}"/>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196107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69EB81D-DE40-3FFD-6CF6-8B30FEE2E276}"/>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3" name="Alt Bilgi Yer Tutucusu 2">
            <a:extLst>
              <a:ext uri="{FF2B5EF4-FFF2-40B4-BE49-F238E27FC236}">
                <a16:creationId xmlns:a16="http://schemas.microsoft.com/office/drawing/2014/main" id="{92AD023E-83FA-2126-280E-C90B8C0C744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D32E2D9-2C48-F755-7096-9928AA2B9F62}"/>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356710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63B647-1D15-20E0-9D16-D44C72FCD8C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2043F87-06EE-335F-06E9-76D2A9DFEE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61072FF-F15D-DAF6-43CB-A6C81C018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10DF4FC-7E4B-3231-A496-06DB1CCFCABB}"/>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6" name="Alt Bilgi Yer Tutucusu 5">
            <a:extLst>
              <a:ext uri="{FF2B5EF4-FFF2-40B4-BE49-F238E27FC236}">
                <a16:creationId xmlns:a16="http://schemas.microsoft.com/office/drawing/2014/main" id="{D187D262-884A-4AAA-AEB4-A6385A47CB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3B8D368-F076-A03C-55F8-9A258860DFAB}"/>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413289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CFE0EF-7A9E-4567-044F-73B5A6185F6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1B80FD8-E5B0-88B8-C4E3-A4C77D7F7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030EC5D-544A-A681-0BB9-A160E361A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F902B83-7C7E-C6A0-8C67-41D8A5EEB71E}"/>
              </a:ext>
            </a:extLst>
          </p:cNvPr>
          <p:cNvSpPr>
            <a:spLocks noGrp="1"/>
          </p:cNvSpPr>
          <p:nvPr>
            <p:ph type="dt" sz="half" idx="10"/>
          </p:nvPr>
        </p:nvSpPr>
        <p:spPr/>
        <p:txBody>
          <a:bodyPr/>
          <a:lstStyle/>
          <a:p>
            <a:fld id="{6F3D7C19-4796-4624-8BE9-A67631B3CF3C}" type="datetimeFigureOut">
              <a:rPr lang="tr-TR" smtClean="0"/>
              <a:t>2.06.2025</a:t>
            </a:fld>
            <a:endParaRPr lang="tr-TR"/>
          </a:p>
        </p:txBody>
      </p:sp>
      <p:sp>
        <p:nvSpPr>
          <p:cNvPr id="6" name="Alt Bilgi Yer Tutucusu 5">
            <a:extLst>
              <a:ext uri="{FF2B5EF4-FFF2-40B4-BE49-F238E27FC236}">
                <a16:creationId xmlns:a16="http://schemas.microsoft.com/office/drawing/2014/main" id="{85FAC3EB-FA59-B30C-1027-5DD720450B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1CE137-7B69-12F2-FE04-88B02415399A}"/>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971383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631F260-A00F-A391-FB96-972FCA0690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820187-A682-8D06-DD38-25806560F3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BB70BE-4A1D-28BF-A47A-A13F1CF6E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F3D7C19-4796-4624-8BE9-A67631B3CF3C}" type="datetimeFigureOut">
              <a:rPr lang="tr-TR" smtClean="0"/>
              <a:t>2.06.2025</a:t>
            </a:fld>
            <a:endParaRPr lang="tr-TR"/>
          </a:p>
        </p:txBody>
      </p:sp>
      <p:sp>
        <p:nvSpPr>
          <p:cNvPr id="5" name="Alt Bilgi Yer Tutucusu 4">
            <a:extLst>
              <a:ext uri="{FF2B5EF4-FFF2-40B4-BE49-F238E27FC236}">
                <a16:creationId xmlns:a16="http://schemas.microsoft.com/office/drawing/2014/main" id="{E3E26B8F-5EB7-33F8-A6FD-6833FEB84E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94873C1C-2EE9-903E-6479-6AFEFEFDD2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2FBCD7-218D-4A11-B570-0F4B7113EE6B}" type="slidenum">
              <a:rPr lang="tr-TR" smtClean="0"/>
              <a:t>‹#›</a:t>
            </a:fld>
            <a:endParaRPr lang="tr-TR"/>
          </a:p>
        </p:txBody>
      </p:sp>
    </p:spTree>
    <p:extLst>
      <p:ext uri="{BB962C8B-B14F-4D97-AF65-F5344CB8AC3E}">
        <p14:creationId xmlns:p14="http://schemas.microsoft.com/office/powerpoint/2010/main" val="941989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hyperlink" Target="mailto:erasmus@kapadokya.edu.tr" TargetMode="External"/><Relationship Id="rId2" Type="http://schemas.openxmlformats.org/officeDocument/2006/relationships/hyperlink" Target="Sunum%20&#246;ncesi%20incele%20l&#252;tfen.pptx"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7.jpeg"/><Relationship Id="rId4" Type="http://schemas.openxmlformats.org/officeDocument/2006/relationships/hyperlink" Target="mailto:alperen.ozen@kapadokya.edu.t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Erasmus@kapadokya.edu.tr"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AA13F6-376D-C5CE-DBD4-911C669F3C5E}"/>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6257ECF3-6E89-C99D-C655-AA38EDAB53A5}"/>
              </a:ext>
            </a:extLst>
          </p:cNvPr>
          <p:cNvSpPr>
            <a:spLocks noGrp="1"/>
          </p:cNvSpPr>
          <p:nvPr>
            <p:ph type="subTitle" idx="1"/>
          </p:nvPr>
        </p:nvSpPr>
        <p:spPr/>
        <p:txBody>
          <a:bodyPr/>
          <a:lstStyle/>
          <a:p>
            <a:endParaRPr lang="tr-TR"/>
          </a:p>
        </p:txBody>
      </p:sp>
      <p:pic>
        <p:nvPicPr>
          <p:cNvPr id="4" name="object 2">
            <a:extLst>
              <a:ext uri="{FF2B5EF4-FFF2-40B4-BE49-F238E27FC236}">
                <a16:creationId xmlns:a16="http://schemas.microsoft.com/office/drawing/2014/main" id="{0A6C9C2F-698B-7B4B-8F02-27C13F7D5A8C}"/>
              </a:ext>
            </a:extLst>
          </p:cNvPr>
          <p:cNvPicPr/>
          <p:nvPr/>
        </p:nvPicPr>
        <p:blipFill>
          <a:blip r:embed="rId2" cstate="print"/>
          <a:stretch>
            <a:fillRect/>
          </a:stretch>
        </p:blipFill>
        <p:spPr>
          <a:xfrm>
            <a:off x="0" y="1"/>
            <a:ext cx="12191999" cy="6857997"/>
          </a:xfrm>
          <a:prstGeom prst="rect">
            <a:avLst/>
          </a:prstGeom>
        </p:spPr>
      </p:pic>
      <p:sp>
        <p:nvSpPr>
          <p:cNvPr id="6" name="Metin kutusu 5">
            <a:extLst>
              <a:ext uri="{FF2B5EF4-FFF2-40B4-BE49-F238E27FC236}">
                <a16:creationId xmlns:a16="http://schemas.microsoft.com/office/drawing/2014/main" id="{00D3EF01-0A7E-90E8-DA5F-EAEE24145FC5}"/>
              </a:ext>
            </a:extLst>
          </p:cNvPr>
          <p:cNvSpPr txBox="1"/>
          <p:nvPr/>
        </p:nvSpPr>
        <p:spPr>
          <a:xfrm>
            <a:off x="1406012" y="2771299"/>
            <a:ext cx="9261988" cy="1477328"/>
          </a:xfrm>
          <a:prstGeom prst="rect">
            <a:avLst/>
          </a:prstGeom>
          <a:noFill/>
        </p:spPr>
        <p:txBody>
          <a:bodyPr wrap="square">
            <a:spAutoFit/>
          </a:bodyPr>
          <a:lstStyle/>
          <a:p>
            <a:r>
              <a:rPr lang="tr-TR" sz="1800" b="1" dirty="0">
                <a:solidFill>
                  <a:srgbClr val="FFFFFF"/>
                </a:solidFill>
                <a:latin typeface="+mj-lt"/>
                <a:cs typeface="Arial"/>
              </a:rPr>
              <a:t>Kapadokya Üniversitesi</a:t>
            </a:r>
            <a:br>
              <a:rPr lang="tr-TR" sz="1800" b="1" dirty="0">
                <a:solidFill>
                  <a:srgbClr val="FFFFFF"/>
                </a:solidFill>
                <a:latin typeface="+mj-lt"/>
                <a:cs typeface="Arial"/>
              </a:rPr>
            </a:br>
            <a:r>
              <a:rPr lang="tr-TR" sz="1800" b="1" dirty="0">
                <a:solidFill>
                  <a:srgbClr val="FFFFFF"/>
                </a:solidFill>
                <a:latin typeface="+mj-lt"/>
                <a:cs typeface="Arial"/>
              </a:rPr>
              <a:t>Uluslararası İlişkiler ve Değişim Programları Koordinatörlüğü</a:t>
            </a:r>
            <a:br>
              <a:rPr lang="tr-TR" sz="1800" b="1" dirty="0">
                <a:solidFill>
                  <a:srgbClr val="FFFFFF"/>
                </a:solidFill>
                <a:latin typeface="+mj-lt"/>
                <a:cs typeface="Arial"/>
              </a:rPr>
            </a:br>
            <a:r>
              <a:rPr lang="tr-TR" sz="1800" b="1" dirty="0">
                <a:solidFill>
                  <a:srgbClr val="FFFFFF"/>
                </a:solidFill>
                <a:latin typeface="+mj-lt"/>
                <a:cs typeface="Arial"/>
              </a:rPr>
              <a:t>2024-2025 Akademik Yılı Bahar Dönemi Bölüm Koordinatörleri</a:t>
            </a:r>
            <a:r>
              <a:rPr lang="tr-TR" b="1" dirty="0">
                <a:solidFill>
                  <a:srgbClr val="FFFFFF"/>
                </a:solidFill>
                <a:latin typeface="+mj-lt"/>
                <a:cs typeface="Arial"/>
              </a:rPr>
              <a:t> </a:t>
            </a:r>
            <a:r>
              <a:rPr lang="tr-TR" sz="1800" b="1" dirty="0">
                <a:solidFill>
                  <a:srgbClr val="FFFFFF"/>
                </a:solidFill>
                <a:latin typeface="+mj-lt"/>
                <a:cs typeface="Arial"/>
              </a:rPr>
              <a:t>Değişim Programları Bilgilendirme Sunumu</a:t>
            </a:r>
          </a:p>
          <a:p>
            <a:r>
              <a:rPr lang="tr-TR" b="1" dirty="0">
                <a:solidFill>
                  <a:srgbClr val="FFFFFF"/>
                </a:solidFill>
                <a:latin typeface="+mj-lt"/>
                <a:cs typeface="Arial"/>
              </a:rPr>
              <a:t>02.06.2025</a:t>
            </a:r>
            <a:endParaRPr lang="tr-TR" dirty="0"/>
          </a:p>
        </p:txBody>
      </p:sp>
      <p:pic>
        <p:nvPicPr>
          <p:cNvPr id="7" name="Resim 6">
            <a:extLst>
              <a:ext uri="{FF2B5EF4-FFF2-40B4-BE49-F238E27FC236}">
                <a16:creationId xmlns:a16="http://schemas.microsoft.com/office/drawing/2014/main" id="{75BF199A-F1D5-2573-0022-4B9C1CC107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827990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a:effectLst>
            <a:outerShdw blurRad="63500" dist="50800" dir="5400000" algn="ctr" rotWithShape="0">
              <a:srgbClr val="000000">
                <a:alpha val="78000"/>
              </a:srgbClr>
            </a:outerShdw>
          </a:effectLst>
        </p:spPr>
      </p:pic>
      <p:sp>
        <p:nvSpPr>
          <p:cNvPr id="6" name="object 6"/>
          <p:cNvSpPr txBox="1">
            <a:spLocks noGrp="1"/>
          </p:cNvSpPr>
          <p:nvPr>
            <p:ph type="title"/>
          </p:nvPr>
        </p:nvSpPr>
        <p:spPr>
          <a:xfrm>
            <a:off x="501445" y="1170159"/>
            <a:ext cx="11579352" cy="4691669"/>
          </a:xfrm>
          <a:prstGeom prst="rect">
            <a:avLst/>
          </a:prstGeom>
        </p:spPr>
        <p:txBody>
          <a:bodyPr vert="horz" wrap="square" lIns="0" tIns="13335" rIns="0" bIns="0" rtlCol="0">
            <a:spAutoFit/>
          </a:bodyPr>
          <a:lstStyle/>
          <a:p>
            <a:pPr marL="12700">
              <a:lnSpc>
                <a:spcPct val="100000"/>
              </a:lnSpc>
              <a:spcBef>
                <a:spcPts val="105"/>
              </a:spcBef>
            </a:pPr>
            <a:r>
              <a:rPr lang="tr-TR" sz="1600" b="1" dirty="0">
                <a:solidFill>
                  <a:schemeClr val="bg1"/>
                </a:solidFill>
                <a:latin typeface="Calibri"/>
                <a:cs typeface="Calibri"/>
              </a:rPr>
              <a:t>Erasmus+ KA171 Projesi </a:t>
            </a:r>
            <a:br>
              <a:rPr lang="tr-TR" sz="1600" b="1" dirty="0">
                <a:solidFill>
                  <a:schemeClr val="bg1"/>
                </a:solidFill>
                <a:latin typeface="Calibri"/>
                <a:cs typeface="Calibri"/>
              </a:rPr>
            </a:br>
            <a:br>
              <a:rPr lang="tr-TR" sz="1600" b="1" dirty="0">
                <a:solidFill>
                  <a:schemeClr val="bg1"/>
                </a:solidFill>
                <a:latin typeface="Calibri"/>
                <a:cs typeface="Calibri"/>
              </a:rPr>
            </a:br>
            <a:r>
              <a:rPr lang="tr-TR" sz="1600" b="1" dirty="0">
                <a:solidFill>
                  <a:schemeClr val="bg1"/>
                </a:solidFill>
                <a:latin typeface="Calibri"/>
                <a:cs typeface="Calibri"/>
              </a:rPr>
              <a:t> </a:t>
            </a:r>
            <a:r>
              <a:rPr lang="tr-TR" sz="1600" dirty="0">
                <a:solidFill>
                  <a:schemeClr val="bg1"/>
                </a:solidFill>
                <a:latin typeface="Calibri"/>
                <a:cs typeface="Calibri"/>
              </a:rPr>
              <a:t>KA171 projesi, yükseköğretim öğrenci ve personeline “Programla İlgili Olmayan Üçüncü Ülkeler” olarak adlandırılan bir ülkede öğrenme ya da mesleki deneyim edinme imkânı sunan bir proje çeşididir. ICM ( International </a:t>
            </a:r>
            <a:r>
              <a:rPr lang="tr-TR" sz="1600" dirty="0" err="1">
                <a:solidFill>
                  <a:schemeClr val="bg1"/>
                </a:solidFill>
                <a:latin typeface="Calibri"/>
                <a:cs typeface="Calibri"/>
              </a:rPr>
              <a:t>Credit</a:t>
            </a:r>
            <a:r>
              <a:rPr lang="tr-TR" sz="1600" dirty="0">
                <a:solidFill>
                  <a:schemeClr val="bg1"/>
                </a:solidFill>
                <a:latin typeface="Calibri"/>
                <a:cs typeface="Calibri"/>
              </a:rPr>
              <a:t> </a:t>
            </a:r>
            <a:r>
              <a:rPr lang="tr-TR" sz="1600" dirty="0" err="1">
                <a:solidFill>
                  <a:schemeClr val="bg1"/>
                </a:solidFill>
                <a:latin typeface="Calibri"/>
                <a:cs typeface="Calibri"/>
              </a:rPr>
              <a:t>Mobility</a:t>
            </a:r>
            <a:r>
              <a:rPr lang="tr-TR" sz="1600" dirty="0">
                <a:solidFill>
                  <a:schemeClr val="bg1"/>
                </a:solidFill>
                <a:latin typeface="Calibri"/>
                <a:cs typeface="Calibri"/>
              </a:rPr>
              <a:t>) olarak da adlandırılan proje eski adıyla KA107 Projesi olarak da bilinmektedir. Erasmus+ Öğrenim ve Staj </a:t>
            </a:r>
            <a:r>
              <a:rPr lang="tr-TR" sz="1600" dirty="0" err="1">
                <a:solidFill>
                  <a:schemeClr val="bg1"/>
                </a:solidFill>
                <a:latin typeface="Calibri"/>
                <a:cs typeface="Calibri"/>
              </a:rPr>
              <a:t>Hareketliliği’nin</a:t>
            </a:r>
            <a:r>
              <a:rPr lang="tr-TR" sz="1600" dirty="0">
                <a:solidFill>
                  <a:schemeClr val="bg1"/>
                </a:solidFill>
                <a:latin typeface="Calibri"/>
                <a:cs typeface="Calibri"/>
              </a:rPr>
              <a:t> AB üyesi 27 ülke (Almanya, Avusturya, Belçika, Bulgaristan, Çek Cumhuriyeti, Danimarka, Estonya, Finlandiya, Fransa, GKRY, Hırvatistan, Hollanda, İrlanda, İspanya, İsveç, İtalya, Letonya, Litvanya, Lüksemburg, Macaristan, Malta, Polonya, Portekiz, Romanya, Slovakya, Slovenya, Yunanistan) ve AB üyesi olmayan program ülkeleri (İzlanda, Lihtenştayn, Makedonya, Norveç, Sırbistan ve Türkiye) dışında kalan neredeyse tüm ülkeler “Programla İlgili Olmayan Üçüncü Ülkeler” olarak adlandırılmaktadır. KA171 proje başvurusu yapılırken, hareketlilik gerçekleştirmek istenen ülkeler belirtilerek başvuru formunda talep edilen bilgiler sağlanır. Değerlendirme süreci sonucunda 60 ve üzeri puan alınan ülkeler ile öğrenci ve personel hareketliliği gerçekleştirilebilir.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dirty="0">
                <a:solidFill>
                  <a:schemeClr val="bg1"/>
                </a:solidFill>
                <a:latin typeface="Calibri"/>
                <a:cs typeface="Calibri"/>
              </a:rPr>
              <a:t>Yükseköğretimin farklı kademelerine kayıtlı öğrenciler ile yükseköğretim kurumlarında görevli personel KA171 projesi aracılığı ile aşağıda isimleri verilen faaliyetleri gerçekleştirebilir.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b="1" dirty="0">
                <a:solidFill>
                  <a:schemeClr val="bg1"/>
                </a:solidFill>
                <a:latin typeface="Calibri"/>
                <a:cs typeface="Calibri"/>
              </a:rPr>
              <a:t>Öğrenci Hareketliliği: </a:t>
            </a:r>
            <a:r>
              <a:rPr lang="tr-TR" sz="1600" dirty="0">
                <a:solidFill>
                  <a:schemeClr val="bg1"/>
                </a:solidFill>
                <a:latin typeface="Calibri"/>
                <a:cs typeface="Calibri"/>
              </a:rPr>
              <a:t>Ülkemizden ortak ülkelere, ortak ülkelerden ülkemize yükseköğretim öğrencilerinin öğrenim ve staj amacı ile hareketliliğidir.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b="1" dirty="0">
                <a:solidFill>
                  <a:schemeClr val="bg1"/>
                </a:solidFill>
                <a:latin typeface="Calibri"/>
                <a:cs typeface="Calibri"/>
              </a:rPr>
              <a:t>Personel Hareketliliği: </a:t>
            </a:r>
            <a:r>
              <a:rPr lang="tr-TR" sz="1600" dirty="0">
                <a:solidFill>
                  <a:schemeClr val="bg1"/>
                </a:solidFill>
                <a:latin typeface="Calibri"/>
                <a:cs typeface="Calibri"/>
              </a:rPr>
              <a:t>Ülkemizden ortak ülkelere ve ortak ülkelerden ülkemize yükseköğretim personelinin ders vermek üzere hareketliliği ve eğitim almak üzere hareketliliğidir.</a:t>
            </a: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2105444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9D60B-AB0A-DF83-436D-32350FCF3489}"/>
            </a:ext>
          </a:extLst>
        </p:cNvPr>
        <p:cNvGrpSpPr/>
        <p:nvPr/>
      </p:nvGrpSpPr>
      <p:grpSpPr>
        <a:xfrm>
          <a:off x="0" y="0"/>
          <a:ext cx="0" cy="0"/>
          <a:chOff x="0" y="0"/>
          <a:chExt cx="0" cy="0"/>
        </a:xfrm>
      </p:grpSpPr>
      <p:pic>
        <p:nvPicPr>
          <p:cNvPr id="2" name="object 2">
            <a:extLst>
              <a:ext uri="{FF2B5EF4-FFF2-40B4-BE49-F238E27FC236}">
                <a16:creationId xmlns:a16="http://schemas.microsoft.com/office/drawing/2014/main" id="{17EDF104-01CE-D9BE-A013-2200F6F06724}"/>
              </a:ext>
            </a:extLst>
          </p:cNvPr>
          <p:cNvPicPr/>
          <p:nvPr/>
        </p:nvPicPr>
        <p:blipFill>
          <a:blip r:embed="rId2" cstate="print"/>
          <a:stretch>
            <a:fillRect/>
          </a:stretch>
        </p:blipFill>
        <p:spPr>
          <a:xfrm>
            <a:off x="0" y="0"/>
            <a:ext cx="12188952" cy="6856474"/>
          </a:xfrm>
          <a:prstGeom prst="rect">
            <a:avLst/>
          </a:prstGeom>
          <a:effectLst>
            <a:outerShdw blurRad="63500" dist="50800" dir="5400000" algn="ctr" rotWithShape="0">
              <a:srgbClr val="000000">
                <a:alpha val="78000"/>
              </a:srgbClr>
            </a:outerShdw>
          </a:effectLst>
        </p:spPr>
      </p:pic>
      <p:sp>
        <p:nvSpPr>
          <p:cNvPr id="6" name="object 6">
            <a:extLst>
              <a:ext uri="{FF2B5EF4-FFF2-40B4-BE49-F238E27FC236}">
                <a16:creationId xmlns:a16="http://schemas.microsoft.com/office/drawing/2014/main" id="{D4ADC796-37C4-D40E-313E-3C0DDA20A7D8}"/>
              </a:ext>
            </a:extLst>
          </p:cNvPr>
          <p:cNvSpPr txBox="1">
            <a:spLocks noGrp="1"/>
          </p:cNvSpPr>
          <p:nvPr>
            <p:ph type="title"/>
          </p:nvPr>
        </p:nvSpPr>
        <p:spPr>
          <a:xfrm>
            <a:off x="530942" y="1691223"/>
            <a:ext cx="11579352" cy="1737014"/>
          </a:xfrm>
          <a:prstGeom prst="rect">
            <a:avLst/>
          </a:prstGeom>
        </p:spPr>
        <p:txBody>
          <a:bodyPr vert="horz" wrap="square" lIns="0" tIns="13335" rIns="0" bIns="0" rtlCol="0">
            <a:spAutoFit/>
          </a:bodyPr>
          <a:lstStyle/>
          <a:p>
            <a:pPr marL="12700">
              <a:lnSpc>
                <a:spcPct val="100000"/>
              </a:lnSpc>
              <a:spcBef>
                <a:spcPts val="105"/>
              </a:spcBef>
            </a:pPr>
            <a:r>
              <a:rPr lang="tr-TR" sz="1600" b="1" dirty="0">
                <a:solidFill>
                  <a:schemeClr val="bg1"/>
                </a:solidFill>
                <a:latin typeface="Calibri"/>
                <a:cs typeface="Calibri"/>
              </a:rPr>
              <a:t>Erasmus+ KA171 Projesi (2025 proje döneminde proje hazırlayıp, başvurusunu tamamlayan programlar?</a:t>
            </a:r>
            <a:br>
              <a:rPr lang="tr-TR" sz="1600" b="1" dirty="0">
                <a:solidFill>
                  <a:schemeClr val="bg1"/>
                </a:solidFill>
                <a:latin typeface="Calibri"/>
                <a:cs typeface="Calibri"/>
              </a:rPr>
            </a:br>
            <a:br>
              <a:rPr lang="tr-TR" sz="1600" dirty="0">
                <a:solidFill>
                  <a:schemeClr val="bg1"/>
                </a:solidFill>
                <a:latin typeface="Calibri"/>
                <a:cs typeface="Calibri"/>
              </a:rPr>
            </a:br>
            <a:r>
              <a:rPr lang="tr-TR" sz="1600" dirty="0">
                <a:solidFill>
                  <a:schemeClr val="bg1"/>
                </a:solidFill>
                <a:latin typeface="Calibri"/>
                <a:cs typeface="Calibri"/>
              </a:rPr>
              <a:t>- İngiliz Dili ve Edebiyatı (Güney Kore – Ukrayna)</a:t>
            </a:r>
            <a:br>
              <a:rPr lang="tr-TR" sz="1600" dirty="0">
                <a:solidFill>
                  <a:schemeClr val="bg1"/>
                </a:solidFill>
                <a:latin typeface="Calibri"/>
                <a:cs typeface="Calibri"/>
              </a:rPr>
            </a:br>
            <a:r>
              <a:rPr lang="tr-TR" sz="1600" dirty="0">
                <a:solidFill>
                  <a:schemeClr val="bg1"/>
                </a:solidFill>
                <a:latin typeface="Calibri"/>
                <a:cs typeface="Calibri"/>
              </a:rPr>
              <a:t>- İngilizce Mütercim ve Tercümanlık (Güney Kore – Ukrayna)</a:t>
            </a:r>
            <a:br>
              <a:rPr lang="tr-TR" sz="1600" dirty="0">
                <a:solidFill>
                  <a:schemeClr val="bg1"/>
                </a:solidFill>
                <a:latin typeface="Calibri"/>
                <a:cs typeface="Calibri"/>
              </a:rPr>
            </a:br>
            <a:r>
              <a:rPr lang="tr-TR" sz="1600" dirty="0">
                <a:solidFill>
                  <a:schemeClr val="bg1"/>
                </a:solidFill>
                <a:latin typeface="Calibri"/>
                <a:cs typeface="Calibri"/>
              </a:rPr>
              <a:t>- Beslenme ve Diyetetik (Arnavutluk)</a:t>
            </a:r>
            <a:br>
              <a:rPr lang="tr-TR" sz="1600" dirty="0">
                <a:solidFill>
                  <a:schemeClr val="bg1"/>
                </a:solidFill>
                <a:latin typeface="Calibri"/>
                <a:cs typeface="Calibri"/>
              </a:rPr>
            </a:br>
            <a:r>
              <a:rPr lang="tr-TR" sz="1600" dirty="0">
                <a:solidFill>
                  <a:schemeClr val="bg1"/>
                </a:solidFill>
                <a:latin typeface="Calibri"/>
                <a:cs typeface="Calibri"/>
              </a:rPr>
              <a:t>- Siyaset Bilimi ve Uluslararası İlişkiler (Güney Afrika- Kosova)</a:t>
            </a:r>
            <a:br>
              <a:rPr lang="tr-TR" sz="1600" dirty="0">
                <a:solidFill>
                  <a:schemeClr val="bg1"/>
                </a:solidFill>
                <a:latin typeface="Calibri"/>
                <a:cs typeface="Calibri"/>
              </a:rPr>
            </a:br>
            <a:endParaRPr lang="tr-TR" sz="1600" dirty="0">
              <a:solidFill>
                <a:schemeClr val="bg1"/>
              </a:solidFill>
              <a:latin typeface="Calibri"/>
              <a:cs typeface="Calibri"/>
            </a:endParaRPr>
          </a:p>
        </p:txBody>
      </p:sp>
      <p:pic>
        <p:nvPicPr>
          <p:cNvPr id="10" name="Resim 9">
            <a:extLst>
              <a:ext uri="{FF2B5EF4-FFF2-40B4-BE49-F238E27FC236}">
                <a16:creationId xmlns:a16="http://schemas.microsoft.com/office/drawing/2014/main" id="{F64A52B7-FE6D-1DAF-CCF8-4526410BD7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3127629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3A78B-4B16-DD61-C5B0-1972926D982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5D80F9E-F787-87B8-9F8C-F192939D25D9}"/>
              </a:ext>
            </a:extLst>
          </p:cNvPr>
          <p:cNvSpPr txBox="1">
            <a:spLocks noGrp="1"/>
          </p:cNvSpPr>
          <p:nvPr>
            <p:ph type="title"/>
          </p:nvPr>
        </p:nvSpPr>
        <p:spPr>
          <a:xfrm>
            <a:off x="674319" y="632205"/>
            <a:ext cx="2726690" cy="382156"/>
          </a:xfrm>
          <a:prstGeom prst="rect">
            <a:avLst/>
          </a:prstGeom>
        </p:spPr>
        <p:txBody>
          <a:bodyPr vert="horz" wrap="square" lIns="0" tIns="12700" rIns="0" bIns="0" rtlCol="0">
            <a:spAutoFit/>
          </a:bodyPr>
          <a:lstStyle/>
          <a:p>
            <a:pPr marL="12700" marR="5080">
              <a:lnSpc>
                <a:spcPct val="100000"/>
              </a:lnSpc>
              <a:spcBef>
                <a:spcPts val="100"/>
              </a:spcBef>
            </a:pPr>
            <a:r>
              <a:rPr lang="tr-TR" sz="2400" dirty="0">
                <a:latin typeface="Calibri"/>
                <a:cs typeface="Calibri"/>
              </a:rPr>
              <a:t> </a:t>
            </a:r>
            <a:endParaRPr sz="2400" dirty="0">
              <a:latin typeface="Calibri"/>
              <a:cs typeface="Calibri"/>
            </a:endParaRPr>
          </a:p>
        </p:txBody>
      </p:sp>
      <p:sp>
        <p:nvSpPr>
          <p:cNvPr id="3" name="object 3">
            <a:extLst>
              <a:ext uri="{FF2B5EF4-FFF2-40B4-BE49-F238E27FC236}">
                <a16:creationId xmlns:a16="http://schemas.microsoft.com/office/drawing/2014/main" id="{91556C4C-D7BA-A051-E300-5AAC5C86CBD5}"/>
              </a:ext>
            </a:extLst>
          </p:cNvPr>
          <p:cNvSpPr txBox="1">
            <a:spLocks noGrp="1"/>
          </p:cNvSpPr>
          <p:nvPr>
            <p:ph sz="half" idx="2"/>
          </p:nvPr>
        </p:nvSpPr>
        <p:spPr>
          <a:xfrm>
            <a:off x="457200" y="1600200"/>
            <a:ext cx="11125200" cy="4926990"/>
          </a:xfrm>
          <a:prstGeom prst="rect">
            <a:avLst/>
          </a:prstGeom>
        </p:spPr>
        <p:txBody>
          <a:bodyPr vert="horz" wrap="square" lIns="0" tIns="12700" rIns="0" bIns="0" rtlCol="0">
            <a:spAutoFit/>
          </a:bodyPr>
          <a:lstStyle/>
          <a:p>
            <a:pPr marL="12700" algn="ctr">
              <a:lnSpc>
                <a:spcPct val="100000"/>
              </a:lnSpc>
              <a:spcBef>
                <a:spcPts val="100"/>
              </a:spcBef>
            </a:pPr>
            <a:r>
              <a:rPr lang="tr-TR" sz="2800" u="none" spc="-20" dirty="0"/>
              <a:t>Erasmus+ Konsorsiyumları</a:t>
            </a:r>
            <a:endParaRPr lang="tr-TR" sz="2800" u="none" spc="-20" dirty="0">
              <a:latin typeface="Calibri"/>
              <a:cs typeface="Calibri"/>
            </a:endParaRPr>
          </a:p>
          <a:p>
            <a:pPr marL="0" indent="0">
              <a:lnSpc>
                <a:spcPct val="100000"/>
              </a:lnSpc>
              <a:spcBef>
                <a:spcPts val="100"/>
              </a:spcBef>
              <a:buNone/>
            </a:pPr>
            <a:endParaRPr lang="tr-TR" sz="2000" u="none" spc="-20" dirty="0"/>
          </a:p>
          <a:p>
            <a:pPr>
              <a:buNone/>
            </a:pPr>
            <a:r>
              <a:rPr lang="tr-TR" sz="2000" b="0" u="none" dirty="0"/>
              <a:t>Erasmus+ Konsorsiyumu Çeşitleri:</a:t>
            </a:r>
          </a:p>
          <a:p>
            <a:r>
              <a:rPr lang="tr-TR" sz="2000" b="0" u="none" dirty="0"/>
              <a:t>- Öğrenci ve Personel Hareketliliği Konsorsiyumu (KA131 – Program Ülkeleri):</a:t>
            </a:r>
            <a:br>
              <a:rPr lang="tr-TR" sz="2000" b="0" u="none" dirty="0"/>
            </a:br>
            <a:r>
              <a:rPr lang="tr-TR" sz="2000" b="0" u="none" dirty="0"/>
              <a:t>Bir grup üniversite, kamu kurumu, araştırma merkezi veya şirket bir araya gelip, öğrencilerin veya personelin yurtdışına gitmesini kolaylaştırır.</a:t>
            </a:r>
            <a:br>
              <a:rPr lang="tr-TR" sz="2000" b="0" u="none" dirty="0"/>
            </a:br>
            <a:r>
              <a:rPr lang="tr-TR" sz="2000" b="0" u="none" dirty="0"/>
              <a:t>Örnek: ODTÜ’nün yürüttüğü bir konsorsiyum, Anadolu’daki küçük üniversitelerle birleşip hareketlilik düzenleyebilir.</a:t>
            </a:r>
          </a:p>
          <a:p>
            <a:pPr marL="12700">
              <a:lnSpc>
                <a:spcPct val="100000"/>
              </a:lnSpc>
              <a:spcBef>
                <a:spcPts val="100"/>
              </a:spcBef>
            </a:pPr>
            <a:endParaRPr lang="tr-TR" sz="2000" b="0" u="none" spc="-20" dirty="0">
              <a:latin typeface="Calibri"/>
              <a:cs typeface="Calibri"/>
            </a:endParaRPr>
          </a:p>
          <a:p>
            <a:pPr marL="469900" indent="-457200">
              <a:lnSpc>
                <a:spcPct val="100000"/>
              </a:lnSpc>
              <a:spcBef>
                <a:spcPts val="100"/>
              </a:spcBef>
              <a:buAutoNum type="arabicPeriod"/>
            </a:pPr>
            <a:r>
              <a:rPr lang="tr-TR" sz="2000" u="none" spc="-20" dirty="0"/>
              <a:t>Ekoturizm (IUBÜ)</a:t>
            </a:r>
          </a:p>
          <a:p>
            <a:pPr marL="469900" indent="-457200">
              <a:lnSpc>
                <a:spcPct val="100000"/>
              </a:lnSpc>
              <a:spcBef>
                <a:spcPts val="100"/>
              </a:spcBef>
              <a:buAutoNum type="arabicPeriod"/>
            </a:pPr>
            <a:r>
              <a:rPr lang="tr-TR" sz="2000" u="none" spc="-20" dirty="0"/>
              <a:t>UNIKOP (NEÜ)</a:t>
            </a:r>
          </a:p>
          <a:p>
            <a:pPr marL="469900" indent="-457200">
              <a:lnSpc>
                <a:spcPct val="100000"/>
              </a:lnSpc>
              <a:spcBef>
                <a:spcPts val="100"/>
              </a:spcBef>
              <a:buAutoNum type="arabicPeriod"/>
            </a:pPr>
            <a:r>
              <a:rPr lang="tr-TR" sz="2000" u="none" spc="-20" dirty="0"/>
              <a:t>Kampüsten İşe (ODTÜ)</a:t>
            </a:r>
          </a:p>
          <a:p>
            <a:pPr marL="12700">
              <a:lnSpc>
                <a:spcPct val="100000"/>
              </a:lnSpc>
              <a:spcBef>
                <a:spcPts val="100"/>
              </a:spcBef>
            </a:pPr>
            <a:endParaRPr lang="tr-TR" sz="2000" u="none" spc="-20" dirty="0">
              <a:latin typeface="Calibri"/>
              <a:cs typeface="Calibri"/>
            </a:endParaRPr>
          </a:p>
          <a:p>
            <a:pPr marL="12700">
              <a:lnSpc>
                <a:spcPct val="100000"/>
              </a:lnSpc>
              <a:spcBef>
                <a:spcPts val="100"/>
              </a:spcBef>
            </a:pPr>
            <a:endParaRPr lang="tr-TR" sz="2000" u="none" spc="-20" dirty="0"/>
          </a:p>
          <a:p>
            <a:pPr marL="12700">
              <a:lnSpc>
                <a:spcPct val="100000"/>
              </a:lnSpc>
              <a:spcBef>
                <a:spcPts val="100"/>
              </a:spcBef>
            </a:pPr>
            <a:endParaRPr sz="2000" u="none" spc="-20" dirty="0">
              <a:latin typeface="Calibri"/>
              <a:cs typeface="Calibri"/>
            </a:endParaRPr>
          </a:p>
        </p:txBody>
      </p:sp>
      <p:pic>
        <p:nvPicPr>
          <p:cNvPr id="5" name="Resim 4">
            <a:extLst>
              <a:ext uri="{FF2B5EF4-FFF2-40B4-BE49-F238E27FC236}">
                <a16:creationId xmlns:a16="http://schemas.microsoft.com/office/drawing/2014/main" id="{78BB077F-9D5E-DEC5-B9B4-16EE7151E2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249413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09A2E-7F62-2822-66BC-E9A1ACBD2A7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C27706A3-8BFC-E4B0-079A-7397E002253A}"/>
              </a:ext>
            </a:extLst>
          </p:cNvPr>
          <p:cNvSpPr txBox="1">
            <a:spLocks noGrp="1"/>
          </p:cNvSpPr>
          <p:nvPr>
            <p:ph type="title"/>
          </p:nvPr>
        </p:nvSpPr>
        <p:spPr>
          <a:xfrm>
            <a:off x="674319" y="632205"/>
            <a:ext cx="2726690" cy="382156"/>
          </a:xfrm>
          <a:prstGeom prst="rect">
            <a:avLst/>
          </a:prstGeom>
        </p:spPr>
        <p:txBody>
          <a:bodyPr vert="horz" wrap="square" lIns="0" tIns="12700" rIns="0" bIns="0" rtlCol="0">
            <a:spAutoFit/>
          </a:bodyPr>
          <a:lstStyle/>
          <a:p>
            <a:pPr marL="12700" marR="5080">
              <a:lnSpc>
                <a:spcPct val="100000"/>
              </a:lnSpc>
              <a:spcBef>
                <a:spcPts val="100"/>
              </a:spcBef>
            </a:pPr>
            <a:r>
              <a:rPr lang="tr-TR" sz="2400" dirty="0">
                <a:latin typeface="Calibri"/>
                <a:cs typeface="Calibri"/>
              </a:rPr>
              <a:t> </a:t>
            </a:r>
            <a:endParaRPr sz="2400" dirty="0">
              <a:latin typeface="Calibri"/>
              <a:cs typeface="Calibri"/>
            </a:endParaRPr>
          </a:p>
        </p:txBody>
      </p:sp>
      <p:sp>
        <p:nvSpPr>
          <p:cNvPr id="3" name="object 3">
            <a:extLst>
              <a:ext uri="{FF2B5EF4-FFF2-40B4-BE49-F238E27FC236}">
                <a16:creationId xmlns:a16="http://schemas.microsoft.com/office/drawing/2014/main" id="{A13E6E1E-5E12-E8E4-A14C-0A9523919BF0}"/>
              </a:ext>
            </a:extLst>
          </p:cNvPr>
          <p:cNvSpPr txBox="1">
            <a:spLocks noGrp="1"/>
          </p:cNvSpPr>
          <p:nvPr>
            <p:ph sz="half" idx="2"/>
          </p:nvPr>
        </p:nvSpPr>
        <p:spPr>
          <a:xfrm>
            <a:off x="457200" y="1600200"/>
            <a:ext cx="11125200" cy="1282402"/>
          </a:xfrm>
          <a:prstGeom prst="rect">
            <a:avLst/>
          </a:prstGeom>
        </p:spPr>
        <p:txBody>
          <a:bodyPr vert="horz" wrap="square" lIns="0" tIns="12700" rIns="0" bIns="0" rtlCol="0">
            <a:spAutoFit/>
          </a:bodyPr>
          <a:lstStyle/>
          <a:p>
            <a:pPr marL="0" indent="0" algn="ctr">
              <a:lnSpc>
                <a:spcPct val="100000"/>
              </a:lnSpc>
              <a:spcBef>
                <a:spcPts val="100"/>
              </a:spcBef>
              <a:buNone/>
            </a:pPr>
            <a:r>
              <a:rPr lang="tr-TR" sz="2000" u="none" spc="-20" dirty="0"/>
              <a:t>STRATEJİK PLAN REVİZYONU</a:t>
            </a:r>
          </a:p>
          <a:p>
            <a:pPr marL="12700">
              <a:lnSpc>
                <a:spcPct val="100000"/>
              </a:lnSpc>
              <a:spcBef>
                <a:spcPts val="100"/>
              </a:spcBef>
            </a:pPr>
            <a:endParaRPr lang="tr-TR" sz="2000" u="none" spc="-20" dirty="0">
              <a:latin typeface="Calibri"/>
              <a:cs typeface="Calibri"/>
            </a:endParaRPr>
          </a:p>
          <a:p>
            <a:pPr marL="12700">
              <a:lnSpc>
                <a:spcPct val="100000"/>
              </a:lnSpc>
              <a:spcBef>
                <a:spcPts val="100"/>
              </a:spcBef>
            </a:pPr>
            <a:endParaRPr lang="tr-TR" sz="2000" u="none" spc="-20" dirty="0"/>
          </a:p>
          <a:p>
            <a:pPr marL="12700">
              <a:lnSpc>
                <a:spcPct val="100000"/>
              </a:lnSpc>
              <a:spcBef>
                <a:spcPts val="100"/>
              </a:spcBef>
            </a:pPr>
            <a:endParaRPr sz="2000" u="none" spc="-20" dirty="0">
              <a:latin typeface="Calibri"/>
              <a:cs typeface="Calibri"/>
            </a:endParaRPr>
          </a:p>
        </p:txBody>
      </p:sp>
      <p:pic>
        <p:nvPicPr>
          <p:cNvPr id="5" name="Resim 4">
            <a:extLst>
              <a:ext uri="{FF2B5EF4-FFF2-40B4-BE49-F238E27FC236}">
                <a16:creationId xmlns:a16="http://schemas.microsoft.com/office/drawing/2014/main" id="{60E42C0A-85AB-CE14-9C88-4BB0C989DC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graphicFrame>
        <p:nvGraphicFramePr>
          <p:cNvPr id="6" name="Tablo 5">
            <a:extLst>
              <a:ext uri="{FF2B5EF4-FFF2-40B4-BE49-F238E27FC236}">
                <a16:creationId xmlns:a16="http://schemas.microsoft.com/office/drawing/2014/main" id="{8A49EF2F-0D2F-1B8C-7758-92F1B5783EFC}"/>
              </a:ext>
            </a:extLst>
          </p:cNvPr>
          <p:cNvGraphicFramePr>
            <a:graphicFrameLocks noGrp="1"/>
          </p:cNvGraphicFramePr>
          <p:nvPr>
            <p:extLst>
              <p:ext uri="{D42A27DB-BD31-4B8C-83A1-F6EECF244321}">
                <p14:modId xmlns:p14="http://schemas.microsoft.com/office/powerpoint/2010/main" val="256885159"/>
              </p:ext>
            </p:extLst>
          </p:nvPr>
        </p:nvGraphicFramePr>
        <p:xfrm>
          <a:off x="373626" y="2160085"/>
          <a:ext cx="10962968" cy="2824868"/>
        </p:xfrm>
        <a:graphic>
          <a:graphicData uri="http://schemas.openxmlformats.org/drawingml/2006/table">
            <a:tbl>
              <a:tblPr/>
              <a:tblGrid>
                <a:gridCol w="177845">
                  <a:extLst>
                    <a:ext uri="{9D8B030D-6E8A-4147-A177-3AD203B41FA5}">
                      <a16:colId xmlns:a16="http://schemas.microsoft.com/office/drawing/2014/main" val="1163080455"/>
                    </a:ext>
                  </a:extLst>
                </a:gridCol>
                <a:gridCol w="165142">
                  <a:extLst>
                    <a:ext uri="{9D8B030D-6E8A-4147-A177-3AD203B41FA5}">
                      <a16:colId xmlns:a16="http://schemas.microsoft.com/office/drawing/2014/main" val="3231690434"/>
                    </a:ext>
                  </a:extLst>
                </a:gridCol>
                <a:gridCol w="165142">
                  <a:extLst>
                    <a:ext uri="{9D8B030D-6E8A-4147-A177-3AD203B41FA5}">
                      <a16:colId xmlns:a16="http://schemas.microsoft.com/office/drawing/2014/main" val="1201450130"/>
                    </a:ext>
                  </a:extLst>
                </a:gridCol>
                <a:gridCol w="228661">
                  <a:extLst>
                    <a:ext uri="{9D8B030D-6E8A-4147-A177-3AD203B41FA5}">
                      <a16:colId xmlns:a16="http://schemas.microsoft.com/office/drawing/2014/main" val="3496619611"/>
                    </a:ext>
                  </a:extLst>
                </a:gridCol>
                <a:gridCol w="4090470">
                  <a:extLst>
                    <a:ext uri="{9D8B030D-6E8A-4147-A177-3AD203B41FA5}">
                      <a16:colId xmlns:a16="http://schemas.microsoft.com/office/drawing/2014/main" val="2180026653"/>
                    </a:ext>
                  </a:extLst>
                </a:gridCol>
                <a:gridCol w="1918202">
                  <a:extLst>
                    <a:ext uri="{9D8B030D-6E8A-4147-A177-3AD203B41FA5}">
                      <a16:colId xmlns:a16="http://schemas.microsoft.com/office/drawing/2014/main" val="228879155"/>
                    </a:ext>
                  </a:extLst>
                </a:gridCol>
                <a:gridCol w="2108753">
                  <a:extLst>
                    <a:ext uri="{9D8B030D-6E8A-4147-A177-3AD203B41FA5}">
                      <a16:colId xmlns:a16="http://schemas.microsoft.com/office/drawing/2014/main" val="1210589756"/>
                    </a:ext>
                  </a:extLst>
                </a:gridCol>
                <a:gridCol w="2108753">
                  <a:extLst>
                    <a:ext uri="{9D8B030D-6E8A-4147-A177-3AD203B41FA5}">
                      <a16:colId xmlns:a16="http://schemas.microsoft.com/office/drawing/2014/main" val="4124063068"/>
                    </a:ext>
                  </a:extLst>
                </a:gridCol>
              </a:tblGrid>
              <a:tr h="706217">
                <a:tc>
                  <a:txBody>
                    <a:bodyPr/>
                    <a:lstStyle/>
                    <a:p>
                      <a:pPr algn="ctr" fontAlgn="ctr"/>
                      <a:r>
                        <a:rPr lang="tr-TR" sz="600" b="0" i="0" u="none" strike="noStrike">
                          <a:solidFill>
                            <a:schemeClr val="bg1"/>
                          </a:solidFill>
                          <a:effectLst/>
                          <a:latin typeface="Calibri" panose="020F0502020204030204" pitchFamily="34"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tr-TR" sz="600" b="0" i="0" u="none" strike="noStrike">
                          <a:solidFill>
                            <a:schemeClr val="bg1"/>
                          </a:solidFill>
                          <a:effectLst/>
                          <a:latin typeface="Calibri" panose="020F0502020204030204" pitchFamily="34" charset="0"/>
                        </a:rPr>
                        <a:t>Erasmus+ K171 (Avrupa Birliği Dışındaki Ülkeler) kapsamında üniversiteler ile yeni projeler gerçekleştirilmesi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Yeni Proje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dirty="0">
                          <a:solidFill>
                            <a:schemeClr val="bg1"/>
                          </a:solidFill>
                          <a:effectLst/>
                          <a:latin typeface="Calibri" panose="020F0502020204030204" pitchFamily="34" charset="0"/>
                        </a:rPr>
                        <a:t>Genel Sekreterlik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1" i="0" u="none" strike="noStrike">
                          <a:solidFill>
                            <a:schemeClr val="bg1"/>
                          </a:solidFill>
                          <a:effectLst/>
                          <a:latin typeface="Calibri" panose="020F0502020204030204" pitchFamily="34" charset="0"/>
                        </a:rPr>
                        <a:t> Yüksekokul ve Enstitü Müdürlükleri, Fakülte Dekanlıkları,</a:t>
                      </a:r>
                      <a:r>
                        <a:rPr lang="tr-TR" sz="600" b="0" i="0" u="none" strike="noStrike">
                          <a:solidFill>
                            <a:schemeClr val="bg1"/>
                          </a:solidFill>
                          <a:effectLst/>
                          <a:latin typeface="Calibri" panose="020F0502020204030204" pitchFamily="34" charset="0"/>
                        </a:rPr>
                        <a:t> Uluslararası İlişkiler Birimi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98470684"/>
                  </a:ext>
                </a:extLst>
              </a:tr>
              <a:tr h="706217">
                <a:tc>
                  <a:txBody>
                    <a:bodyPr/>
                    <a:lstStyle/>
                    <a:p>
                      <a:pPr algn="ctr" fontAlgn="ctr"/>
                      <a:r>
                        <a:rPr lang="tr-TR" sz="600" b="0" i="0" u="none" strike="noStrike">
                          <a:solidFill>
                            <a:schemeClr val="bg1"/>
                          </a:solidFill>
                          <a:effectLst/>
                          <a:latin typeface="Calibri" panose="020F0502020204030204" pitchFamily="34"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tr-TR" sz="600" b="0" i="0" u="none" strike="noStrike">
                          <a:solidFill>
                            <a:schemeClr val="bg1"/>
                          </a:solidFill>
                          <a:effectLst/>
                          <a:latin typeface="Calibri" panose="020F0502020204030204" pitchFamily="34" charset="0"/>
                        </a:rPr>
                        <a:t>Erasmus+ Konsorsiyum projelerine katılım sağlanması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Toplam Katılım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Genel Sekreterlik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1" i="0" u="none" strike="noStrike">
                          <a:solidFill>
                            <a:schemeClr val="bg1"/>
                          </a:solidFill>
                          <a:effectLst/>
                          <a:latin typeface="Calibri" panose="020F0502020204030204" pitchFamily="34" charset="0"/>
                        </a:rPr>
                        <a:t>Uluslararası İlişkiler Birimi,</a:t>
                      </a:r>
                      <a:r>
                        <a:rPr lang="tr-TR" sz="600" b="0" i="0" u="none" strike="noStrike">
                          <a:solidFill>
                            <a:schemeClr val="bg1"/>
                          </a:solidFill>
                          <a:effectLst/>
                          <a:latin typeface="Calibri" panose="020F0502020204030204" pitchFamily="34" charset="0"/>
                        </a:rPr>
                        <a:t> Yüksekokul ve Enstitü Müdürlükleri, Fakülte Dekanlıkları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75248806"/>
                  </a:ext>
                </a:extLst>
              </a:tr>
              <a:tr h="706217">
                <a:tc>
                  <a:txBody>
                    <a:bodyPr/>
                    <a:lstStyle/>
                    <a:p>
                      <a:pPr algn="ctr" fontAlgn="ctr"/>
                      <a:r>
                        <a:rPr lang="tr-TR" sz="600" b="0" i="0" u="none" strike="noStrike">
                          <a:solidFill>
                            <a:schemeClr val="bg1"/>
                          </a:solidFill>
                          <a:effectLst/>
                          <a:latin typeface="Calibri" panose="020F0502020204030204" pitchFamily="34"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tr-TR" sz="600" b="0" i="0" u="none" strike="noStrike">
                          <a:solidFill>
                            <a:schemeClr val="bg1"/>
                          </a:solidFill>
                          <a:effectLst/>
                          <a:latin typeface="Calibri" panose="020F0502020204030204" pitchFamily="34" charset="0"/>
                        </a:rPr>
                        <a:t>Erasmus+ K131 (Avrupa Birliğine Üye Ülkeler) staj hareketliliği kapsamında üniversite dışı kurumlar ile yeni anlaşmalar gerçekleştirilmesi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Her Bölümün/Programın Yeni Anlaşma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dirty="0">
                          <a:solidFill>
                            <a:schemeClr val="bg1"/>
                          </a:solidFill>
                          <a:effectLst/>
                          <a:latin typeface="Calibri" panose="020F0502020204030204" pitchFamily="34" charset="0"/>
                        </a:rPr>
                        <a:t>Genel Sekreterlik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1" i="0" u="none" strike="noStrike">
                          <a:solidFill>
                            <a:schemeClr val="bg1"/>
                          </a:solidFill>
                          <a:effectLst/>
                          <a:latin typeface="Calibri" panose="020F0502020204030204" pitchFamily="34" charset="0"/>
                        </a:rPr>
                        <a:t> Yüksekokul ve Enstitü Müdürlükleri, Fakülte Dekanlıkları,</a:t>
                      </a:r>
                      <a:r>
                        <a:rPr lang="tr-TR" sz="600" b="0" i="0" u="none" strike="noStrike">
                          <a:solidFill>
                            <a:schemeClr val="bg1"/>
                          </a:solidFill>
                          <a:effectLst/>
                          <a:latin typeface="Calibri" panose="020F0502020204030204" pitchFamily="34" charset="0"/>
                        </a:rPr>
                        <a:t> Uluslararası İlişkiler Birimi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5279822"/>
                  </a:ext>
                </a:extLst>
              </a:tr>
              <a:tr h="706217">
                <a:tc>
                  <a:txBody>
                    <a:bodyPr/>
                    <a:lstStyle/>
                    <a:p>
                      <a:pPr algn="ctr" fontAlgn="ctr"/>
                      <a:r>
                        <a:rPr lang="tr-TR" sz="600" b="0" i="0" u="none" strike="noStrike">
                          <a:solidFill>
                            <a:schemeClr val="bg1"/>
                          </a:solidFill>
                          <a:effectLst/>
                          <a:latin typeface="Calibri" panose="020F0502020204030204" pitchFamily="34"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tr-TR" sz="600" b="0" i="0" u="none" strike="noStrike">
                          <a:solidFill>
                            <a:schemeClr val="bg1"/>
                          </a:solidFill>
                          <a:effectLst/>
                          <a:latin typeface="Calibri" panose="020F0502020204030204" pitchFamily="34" charset="0"/>
                        </a:rPr>
                        <a:t>Erasmus+ K131  (Avrupa Birliğine Üye Ülkeler) kapsamında yeni üniversiteler ile anlaşmalar gerçekleştirilmesi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a:solidFill>
                            <a:schemeClr val="bg1"/>
                          </a:solidFill>
                          <a:effectLst/>
                          <a:latin typeface="Calibri" panose="020F0502020204030204" pitchFamily="34" charset="0"/>
                        </a:rPr>
                        <a:t>Her Bölümün/Programın Yeni Anlaşma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0" i="0" u="none" strike="noStrike" dirty="0">
                          <a:solidFill>
                            <a:schemeClr val="bg1"/>
                          </a:solidFill>
                          <a:effectLst/>
                          <a:latin typeface="Calibri" panose="020F0502020204030204" pitchFamily="34" charset="0"/>
                        </a:rPr>
                        <a:t>Genel Sekreterlik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600" b="1" i="0" u="none" strike="noStrike" dirty="0">
                          <a:solidFill>
                            <a:schemeClr val="bg1"/>
                          </a:solidFill>
                          <a:effectLst/>
                          <a:latin typeface="Calibri" panose="020F0502020204030204" pitchFamily="34" charset="0"/>
                        </a:rPr>
                        <a:t> Yüksekokul ve Enstitü Müdürlükleri, Fakülte Dekanlıkları,</a:t>
                      </a:r>
                      <a:r>
                        <a:rPr lang="tr-TR" sz="600" b="0" i="0" u="none" strike="noStrike" dirty="0">
                          <a:solidFill>
                            <a:schemeClr val="bg1"/>
                          </a:solidFill>
                          <a:effectLst/>
                          <a:latin typeface="Calibri" panose="020F0502020204030204" pitchFamily="34" charset="0"/>
                        </a:rPr>
                        <a:t> Uluslararası İlişkiler Birimi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3724056"/>
                  </a:ext>
                </a:extLst>
              </a:tr>
            </a:tbl>
          </a:graphicData>
        </a:graphic>
      </p:graphicFrame>
    </p:spTree>
    <p:extLst>
      <p:ext uri="{BB962C8B-B14F-4D97-AF65-F5344CB8AC3E}">
        <p14:creationId xmlns:p14="http://schemas.microsoft.com/office/powerpoint/2010/main" val="4034255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DE9E4-3550-B6BF-AC82-39045E1A5458}"/>
            </a:ext>
          </a:extLst>
        </p:cNvPr>
        <p:cNvGrpSpPr/>
        <p:nvPr/>
      </p:nvGrpSpPr>
      <p:grpSpPr>
        <a:xfrm>
          <a:off x="0" y="0"/>
          <a:ext cx="0" cy="0"/>
          <a:chOff x="0" y="0"/>
          <a:chExt cx="0" cy="0"/>
        </a:xfrm>
      </p:grpSpPr>
      <p:pic>
        <p:nvPicPr>
          <p:cNvPr id="2" name="object 2">
            <a:extLst>
              <a:ext uri="{FF2B5EF4-FFF2-40B4-BE49-F238E27FC236}">
                <a16:creationId xmlns:a16="http://schemas.microsoft.com/office/drawing/2014/main" id="{E2CD159E-0019-13AA-831A-744FBE5009A8}"/>
              </a:ext>
            </a:extLst>
          </p:cNvPr>
          <p:cNvPicPr/>
          <p:nvPr/>
        </p:nvPicPr>
        <p:blipFill>
          <a:blip r:embed="rId2" cstate="print"/>
          <a:stretch>
            <a:fillRect/>
          </a:stretch>
        </p:blipFill>
        <p:spPr>
          <a:xfrm>
            <a:off x="0" y="-17392"/>
            <a:ext cx="12188952" cy="6856474"/>
          </a:xfrm>
          <a:prstGeom prst="rect">
            <a:avLst/>
          </a:prstGeom>
        </p:spPr>
      </p:pic>
      <p:sp>
        <p:nvSpPr>
          <p:cNvPr id="3" name="object 3">
            <a:extLst>
              <a:ext uri="{FF2B5EF4-FFF2-40B4-BE49-F238E27FC236}">
                <a16:creationId xmlns:a16="http://schemas.microsoft.com/office/drawing/2014/main" id="{EFEA7605-FB85-E6EA-0496-8C3B759D2224}"/>
              </a:ext>
            </a:extLst>
          </p:cNvPr>
          <p:cNvSpPr txBox="1">
            <a:spLocks noGrp="1"/>
          </p:cNvSpPr>
          <p:nvPr>
            <p:ph type="title"/>
          </p:nvPr>
        </p:nvSpPr>
        <p:spPr>
          <a:xfrm>
            <a:off x="588411" y="1621774"/>
            <a:ext cx="11012130" cy="3614451"/>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EWP Dashboard Kullanımı</a:t>
            </a:r>
            <a:br>
              <a:rPr lang="tr-TR" sz="1800" b="1" dirty="0">
                <a:solidFill>
                  <a:schemeClr val="bg1"/>
                </a:solidFill>
                <a:latin typeface="Calibri"/>
                <a:cs typeface="Calibri"/>
              </a:rPr>
            </a:br>
            <a:br>
              <a:rPr lang="tr-TR" sz="1800" b="1" dirty="0">
                <a:solidFill>
                  <a:schemeClr val="bg1"/>
                </a:solidFill>
                <a:latin typeface="Calibri"/>
                <a:cs typeface="Calibri"/>
              </a:rPr>
            </a:br>
            <a:r>
              <a:rPr lang="tr-TR" sz="1800" b="1" dirty="0">
                <a:solidFill>
                  <a:schemeClr val="bg1"/>
                </a:solidFill>
                <a:latin typeface="Calibri"/>
                <a:cs typeface="Calibri"/>
              </a:rPr>
              <a:t>-</a:t>
            </a:r>
            <a:r>
              <a:rPr lang="tr-TR" sz="1800" dirty="0">
                <a:solidFill>
                  <a:schemeClr val="bg1"/>
                </a:solidFill>
                <a:latin typeface="Calibri"/>
                <a:cs typeface="Calibri"/>
              </a:rPr>
              <a:t>EWP Dashboard, Uluslararası Anlaşmaları imzalamak ve gelen/giden öğrencilerin Learning </a:t>
            </a:r>
            <a:r>
              <a:rPr lang="tr-TR" sz="1800" dirty="0" err="1">
                <a:solidFill>
                  <a:schemeClr val="bg1"/>
                </a:solidFill>
                <a:latin typeface="Calibri"/>
                <a:cs typeface="Calibri"/>
              </a:rPr>
              <a:t>Agreement</a:t>
            </a:r>
            <a:r>
              <a:rPr lang="tr-TR" sz="1800" dirty="0">
                <a:solidFill>
                  <a:schemeClr val="bg1"/>
                </a:solidFill>
                <a:latin typeface="Calibri"/>
                <a:cs typeface="Calibri"/>
              </a:rPr>
              <a:t> belgelerini imzalamak amacı ile kullanılmaktadır.</a:t>
            </a:r>
            <a:br>
              <a:rPr lang="tr-TR" sz="1800" dirty="0">
                <a:solidFill>
                  <a:schemeClr val="bg1"/>
                </a:solidFill>
                <a:latin typeface="Calibri"/>
                <a:cs typeface="Calibri"/>
              </a:rPr>
            </a:br>
            <a:br>
              <a:rPr lang="tr-TR" sz="1800" b="1" dirty="0">
                <a:solidFill>
                  <a:schemeClr val="bg1"/>
                </a:solidFill>
                <a:latin typeface="Calibri"/>
                <a:cs typeface="Calibri"/>
              </a:rPr>
            </a:br>
            <a:r>
              <a:rPr lang="tr-TR" sz="1800" b="1" dirty="0">
                <a:solidFill>
                  <a:schemeClr val="bg1"/>
                </a:solidFill>
                <a:latin typeface="Calibri"/>
                <a:cs typeface="Calibri"/>
              </a:rPr>
              <a:t>-</a:t>
            </a:r>
            <a:r>
              <a:rPr lang="tr-TR" sz="1800" dirty="0">
                <a:solidFill>
                  <a:schemeClr val="bg1"/>
                </a:solidFill>
                <a:latin typeface="Calibri"/>
                <a:cs typeface="Calibri"/>
              </a:rPr>
              <a:t>Bölüm koordinatörleri kurumsal e-posta hesapları ile şifre alarak giriş sisteme giriş yapabilmektedir.</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-Hesaba giriş yaparken sorun yaşayan personelimiz bizler ile iletişime geçebilir.</a:t>
            </a:r>
            <a:br>
              <a:rPr lang="tr-TR" sz="1800" b="1" dirty="0">
                <a:solidFill>
                  <a:schemeClr val="bg1"/>
                </a:solidFill>
                <a:latin typeface="Calibri"/>
                <a:cs typeface="Calibri"/>
              </a:rPr>
            </a:br>
            <a:br>
              <a:rPr lang="tr-TR" sz="1800" b="1" dirty="0">
                <a:solidFill>
                  <a:schemeClr val="bg1"/>
                </a:solidFill>
                <a:latin typeface="Calibri"/>
                <a:cs typeface="Calibri"/>
              </a:rPr>
            </a:br>
            <a:br>
              <a:rPr lang="tr-TR" sz="1800" b="1" dirty="0">
                <a:solidFill>
                  <a:schemeClr val="bg1"/>
                </a:solidFill>
                <a:latin typeface="Calibri"/>
                <a:cs typeface="Calibri"/>
              </a:rPr>
            </a:br>
            <a:br>
              <a:rPr lang="tr-TR" sz="1800" b="1" dirty="0">
                <a:solidFill>
                  <a:schemeClr val="bg1"/>
                </a:solidFill>
                <a:latin typeface="Calibri"/>
                <a:cs typeface="Calibri"/>
              </a:rPr>
            </a:br>
            <a:br>
              <a:rPr lang="tr-TR" sz="1800" b="1" dirty="0">
                <a:solidFill>
                  <a:schemeClr val="bg1"/>
                </a:solidFill>
                <a:latin typeface="Calibri"/>
                <a:cs typeface="Calibri"/>
              </a:rPr>
            </a:br>
            <a:endParaRPr lang="tr-TR" sz="1800" dirty="0">
              <a:solidFill>
                <a:schemeClr val="bg1"/>
              </a:solidFill>
              <a:latin typeface="Calibri"/>
              <a:cs typeface="Calibri"/>
            </a:endParaRPr>
          </a:p>
        </p:txBody>
      </p:sp>
      <p:pic>
        <p:nvPicPr>
          <p:cNvPr id="7" name="Resim 6">
            <a:extLst>
              <a:ext uri="{FF2B5EF4-FFF2-40B4-BE49-F238E27FC236}">
                <a16:creationId xmlns:a16="http://schemas.microsoft.com/office/drawing/2014/main" id="{7684429B-8408-FC68-B3F4-D8EC69019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1762593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1AB59-5C32-3231-F57B-C23D79B2DEEC}"/>
            </a:ext>
          </a:extLst>
        </p:cNvPr>
        <p:cNvGrpSpPr/>
        <p:nvPr/>
      </p:nvGrpSpPr>
      <p:grpSpPr>
        <a:xfrm>
          <a:off x="0" y="0"/>
          <a:ext cx="0" cy="0"/>
          <a:chOff x="0" y="0"/>
          <a:chExt cx="0" cy="0"/>
        </a:xfrm>
      </p:grpSpPr>
      <p:pic>
        <p:nvPicPr>
          <p:cNvPr id="2" name="object 2">
            <a:extLst>
              <a:ext uri="{FF2B5EF4-FFF2-40B4-BE49-F238E27FC236}">
                <a16:creationId xmlns:a16="http://schemas.microsoft.com/office/drawing/2014/main" id="{CE058E60-64B3-4061-6C5D-037C79E1895F}"/>
              </a:ext>
            </a:extLst>
          </p:cNvPr>
          <p:cNvPicPr/>
          <p:nvPr/>
        </p:nvPicPr>
        <p:blipFill>
          <a:blip r:embed="rId2" cstate="print"/>
          <a:stretch>
            <a:fillRect/>
          </a:stretch>
        </p:blipFill>
        <p:spPr>
          <a:xfrm>
            <a:off x="0" y="0"/>
            <a:ext cx="12188952" cy="6856474"/>
          </a:xfrm>
          <a:prstGeom prst="rect">
            <a:avLst/>
          </a:prstGeom>
          <a:effectLst>
            <a:outerShdw blurRad="63500" dist="50800" dir="5400000" algn="ctr" rotWithShape="0">
              <a:srgbClr val="000000">
                <a:alpha val="78000"/>
              </a:srgbClr>
            </a:outerShdw>
          </a:effectLst>
        </p:spPr>
      </p:pic>
      <p:sp>
        <p:nvSpPr>
          <p:cNvPr id="6" name="object 6">
            <a:extLst>
              <a:ext uri="{FF2B5EF4-FFF2-40B4-BE49-F238E27FC236}">
                <a16:creationId xmlns:a16="http://schemas.microsoft.com/office/drawing/2014/main" id="{8AC5B9E7-BFA6-2F3D-4F76-91E155C46317}"/>
              </a:ext>
            </a:extLst>
          </p:cNvPr>
          <p:cNvSpPr txBox="1">
            <a:spLocks noGrp="1"/>
          </p:cNvSpPr>
          <p:nvPr>
            <p:ph type="title"/>
          </p:nvPr>
        </p:nvSpPr>
        <p:spPr>
          <a:xfrm>
            <a:off x="530942" y="2306776"/>
            <a:ext cx="11579352" cy="505908"/>
          </a:xfrm>
          <a:prstGeom prst="rect">
            <a:avLst/>
          </a:prstGeom>
        </p:spPr>
        <p:txBody>
          <a:bodyPr vert="horz" wrap="square" lIns="0" tIns="13335" rIns="0" bIns="0" rtlCol="0">
            <a:spAutoFit/>
          </a:bodyPr>
          <a:lstStyle/>
          <a:p>
            <a:pPr marL="12700">
              <a:lnSpc>
                <a:spcPct val="100000"/>
              </a:lnSpc>
              <a:spcBef>
                <a:spcPts val="105"/>
              </a:spcBef>
            </a:pPr>
            <a:br>
              <a:rPr lang="tr-TR" sz="1600" b="1" dirty="0">
                <a:solidFill>
                  <a:schemeClr val="bg1"/>
                </a:solidFill>
                <a:latin typeface="Calibri"/>
                <a:cs typeface="Calibri"/>
              </a:rPr>
            </a:br>
            <a:endParaRPr lang="tr-TR" sz="1600" dirty="0">
              <a:solidFill>
                <a:schemeClr val="bg1"/>
              </a:solidFill>
              <a:latin typeface="Calibri"/>
              <a:cs typeface="Calibri"/>
            </a:endParaRPr>
          </a:p>
        </p:txBody>
      </p:sp>
      <p:pic>
        <p:nvPicPr>
          <p:cNvPr id="10" name="Resim 9">
            <a:extLst>
              <a:ext uri="{FF2B5EF4-FFF2-40B4-BE49-F238E27FC236}">
                <a16:creationId xmlns:a16="http://schemas.microsoft.com/office/drawing/2014/main" id="{1987A3DA-9366-8C38-9DE8-DA3A39C089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pic>
        <p:nvPicPr>
          <p:cNvPr id="4" name="Resim 3" descr="metin, ekran görüntüsü, web sayfası, web sitesi içeren bir resim&#10;&#10;Yapay zeka tarafından oluşturulan içerik yanlış olabilir.">
            <a:extLst>
              <a:ext uri="{FF2B5EF4-FFF2-40B4-BE49-F238E27FC236}">
                <a16:creationId xmlns:a16="http://schemas.microsoft.com/office/drawing/2014/main" id="{2ED73C8D-18FB-3A89-4122-C5952113B5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20682" y="1694619"/>
            <a:ext cx="8347587" cy="4019369"/>
          </a:xfrm>
          <a:prstGeom prst="rect">
            <a:avLst/>
          </a:prstGeom>
        </p:spPr>
      </p:pic>
    </p:spTree>
    <p:extLst>
      <p:ext uri="{BB962C8B-B14F-4D97-AF65-F5344CB8AC3E}">
        <p14:creationId xmlns:p14="http://schemas.microsoft.com/office/powerpoint/2010/main" val="2489736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2438400" y="1677559"/>
            <a:ext cx="7086600" cy="2130199"/>
          </a:xfrm>
          <a:prstGeom prst="rect">
            <a:avLst/>
          </a:prstGeom>
        </p:spPr>
        <p:txBody>
          <a:bodyPr vert="horz" wrap="square" lIns="0" tIns="45085" rIns="0" bIns="0" rtlCol="0">
            <a:spAutoFit/>
          </a:bodyPr>
          <a:lstStyle/>
          <a:p>
            <a:pPr marL="12700" marR="5080">
              <a:lnSpc>
                <a:spcPct val="90100"/>
              </a:lnSpc>
              <a:spcBef>
                <a:spcPts val="355"/>
              </a:spcBef>
              <a:tabLst>
                <a:tab pos="240665" algn="l"/>
                <a:tab pos="241300" algn="l"/>
              </a:tabLst>
            </a:pPr>
            <a:r>
              <a:rPr lang="tr-TR" sz="2200" spc="-10" dirty="0">
                <a:latin typeface="Calibri"/>
                <a:cs typeface="Calibri"/>
                <a:hlinkClick r:id="rId2" action="ppaction://hlinkpres?slideindex=1&amp;slidetitle="/>
              </a:rPr>
              <a:t>www.kapadokya.edu.tr/akademik/erasmus</a:t>
            </a:r>
            <a:endParaRPr lang="tr-TR" sz="2200" spc="-10" dirty="0">
              <a:latin typeface="Calibri"/>
              <a:cs typeface="Calibri"/>
            </a:endParaRPr>
          </a:p>
          <a:p>
            <a:pPr marL="12700" marR="5080">
              <a:lnSpc>
                <a:spcPct val="90100"/>
              </a:lnSpc>
              <a:spcBef>
                <a:spcPts val="355"/>
              </a:spcBef>
              <a:tabLst>
                <a:tab pos="240665" algn="l"/>
                <a:tab pos="241300" algn="l"/>
              </a:tabLst>
            </a:pPr>
            <a:r>
              <a:rPr lang="tr-TR" sz="2200" spc="-10" dirty="0">
                <a:latin typeface="Calibri"/>
                <a:cs typeface="Calibri"/>
                <a:hlinkClick r:id="rId3"/>
              </a:rPr>
              <a:t>erasmus@kapadokya.edu.tr</a:t>
            </a:r>
            <a:endParaRPr lang="tr-TR" sz="2200" spc="-10" dirty="0">
              <a:latin typeface="Calibri"/>
              <a:cs typeface="Calibri"/>
            </a:endParaRPr>
          </a:p>
          <a:p>
            <a:pPr marL="12700" marR="5080">
              <a:lnSpc>
                <a:spcPct val="90100"/>
              </a:lnSpc>
              <a:spcBef>
                <a:spcPts val="355"/>
              </a:spcBef>
              <a:tabLst>
                <a:tab pos="240665" algn="l"/>
                <a:tab pos="241300" algn="l"/>
              </a:tabLst>
            </a:pPr>
            <a:r>
              <a:rPr lang="tr-TR" sz="2200" spc="-10" dirty="0">
                <a:latin typeface="Calibri"/>
                <a:cs typeface="Calibri"/>
                <a:hlinkClick r:id="rId4"/>
              </a:rPr>
              <a:t>alperen.ozen@kapadokya.edu.tr</a:t>
            </a:r>
            <a:endParaRPr lang="tr-TR" sz="2200" spc="-10" dirty="0">
              <a:latin typeface="Calibri"/>
              <a:cs typeface="Calibri"/>
            </a:endParaRPr>
          </a:p>
          <a:p>
            <a:pPr marL="12700" marR="5080">
              <a:lnSpc>
                <a:spcPct val="90100"/>
              </a:lnSpc>
              <a:spcBef>
                <a:spcPts val="355"/>
              </a:spcBef>
              <a:tabLst>
                <a:tab pos="240665" algn="l"/>
                <a:tab pos="241300" algn="l"/>
              </a:tabLst>
            </a:pPr>
            <a:endParaRPr lang="tr-TR" sz="2200" spc="-10" dirty="0">
              <a:latin typeface="Calibri"/>
              <a:cs typeface="Calibri"/>
            </a:endParaRPr>
          </a:p>
          <a:p>
            <a:pPr marL="12700" marR="5080">
              <a:lnSpc>
                <a:spcPct val="90100"/>
              </a:lnSpc>
              <a:spcBef>
                <a:spcPts val="355"/>
              </a:spcBef>
              <a:tabLst>
                <a:tab pos="240665" algn="l"/>
                <a:tab pos="241300" algn="l"/>
              </a:tabLst>
            </a:pPr>
            <a:r>
              <a:rPr lang="tr-TR" sz="2200" spc="-10" dirty="0">
                <a:latin typeface="Calibri"/>
                <a:cs typeface="Calibri"/>
              </a:rPr>
              <a:t>Uluslararası İlişkiler ve Değişim Programları Koordinatörlüğü</a:t>
            </a:r>
          </a:p>
          <a:p>
            <a:pPr marL="12700" marR="5080">
              <a:lnSpc>
                <a:spcPct val="90100"/>
              </a:lnSpc>
              <a:spcBef>
                <a:spcPts val="355"/>
              </a:spcBef>
              <a:tabLst>
                <a:tab pos="240665" algn="l"/>
                <a:tab pos="241300" algn="l"/>
              </a:tabLst>
            </a:pPr>
            <a:endParaRPr sz="2200" dirty="0">
              <a:latin typeface="Calibri"/>
              <a:cs typeface="Calibri"/>
            </a:endParaRPr>
          </a:p>
        </p:txBody>
      </p:sp>
      <p:pic>
        <p:nvPicPr>
          <p:cNvPr id="11" name="Resim 10" descr="metin, yazı tipi, logo, grafik içeren bir resim&#10;&#10;Açıklama otomatik olarak oluşturuldu">
            <a:extLst>
              <a:ext uri="{FF2B5EF4-FFF2-40B4-BE49-F238E27FC236}">
                <a16:creationId xmlns:a16="http://schemas.microsoft.com/office/drawing/2014/main" id="{3114848A-2C9E-4C17-1A06-94C3A3D8B69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81162" y="152400"/>
            <a:ext cx="3666890" cy="1199535"/>
          </a:xfrm>
          <a:prstGeom prst="rect">
            <a:avLst/>
          </a:prstGeom>
        </p:spPr>
      </p:pic>
      <p:sp>
        <p:nvSpPr>
          <p:cNvPr id="12" name="Akış Çizelgesi: İşlem 11">
            <a:extLst>
              <a:ext uri="{FF2B5EF4-FFF2-40B4-BE49-F238E27FC236}">
                <a16:creationId xmlns:a16="http://schemas.microsoft.com/office/drawing/2014/main" id="{762EC35C-47D9-613F-5977-20297E5EA095}"/>
              </a:ext>
            </a:extLst>
          </p:cNvPr>
          <p:cNvSpPr/>
          <p:nvPr/>
        </p:nvSpPr>
        <p:spPr>
          <a:xfrm>
            <a:off x="1295400" y="4467184"/>
            <a:ext cx="9372600" cy="395991"/>
          </a:xfrm>
          <a:prstGeom prst="flowChartProcess">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tr-TR" dirty="0"/>
          </a:p>
        </p:txBody>
      </p:sp>
      <p:pic>
        <p:nvPicPr>
          <p:cNvPr id="2" name="Resim 1">
            <a:extLst>
              <a:ext uri="{FF2B5EF4-FFF2-40B4-BE49-F238E27FC236}">
                <a16:creationId xmlns:a16="http://schemas.microsoft.com/office/drawing/2014/main" id="{F3125D55-6935-59E8-7978-C74670AC676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13448" y="5582264"/>
            <a:ext cx="4536504" cy="8724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048" y="1526"/>
            <a:ext cx="12188952" cy="6856474"/>
          </a:xfrm>
          <a:prstGeom prst="rect">
            <a:avLst/>
          </a:prstGeom>
        </p:spPr>
      </p:pic>
      <p:sp>
        <p:nvSpPr>
          <p:cNvPr id="3" name="object 3"/>
          <p:cNvSpPr txBox="1">
            <a:spLocks noGrp="1"/>
          </p:cNvSpPr>
          <p:nvPr>
            <p:ph type="title"/>
          </p:nvPr>
        </p:nvSpPr>
        <p:spPr>
          <a:xfrm>
            <a:off x="501445" y="1815123"/>
            <a:ext cx="8809703" cy="3891450"/>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BÖLÜM KOORDİNATÖRLERİNİN GÖREV VE SORUMLULUKLARI</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-https://kapadokya.edu.tr/akademik</a:t>
            </a:r>
            <a:r>
              <a:rPr lang="tr-TR" sz="1800">
                <a:solidFill>
                  <a:schemeClr val="bg1"/>
                </a:solidFill>
                <a:latin typeface="Calibri"/>
                <a:cs typeface="Calibri"/>
              </a:rPr>
              <a:t>/erasmus </a:t>
            </a:r>
            <a:r>
              <a:rPr lang="tr-TR" sz="1800" dirty="0">
                <a:solidFill>
                  <a:schemeClr val="bg1"/>
                </a:solidFill>
                <a:latin typeface="Calibri"/>
                <a:cs typeface="Calibri"/>
              </a:rPr>
              <a:t>adresinde yer alan bilgileri düzenli olarak takip etmek ve sayfadaki bilgilerden haberdar olmak, </a:t>
            </a:r>
            <a:br>
              <a:rPr lang="tr-TR" sz="1800" dirty="0">
                <a:solidFill>
                  <a:schemeClr val="bg1"/>
                </a:solidFill>
                <a:latin typeface="Calibri"/>
                <a:cs typeface="Calibri"/>
              </a:rPr>
            </a:br>
            <a:r>
              <a:rPr lang="tr-TR" sz="1800" dirty="0">
                <a:solidFill>
                  <a:schemeClr val="bg1"/>
                </a:solidFill>
                <a:latin typeface="Calibri"/>
                <a:cs typeface="Calibri"/>
              </a:rPr>
              <a:t>-Uluslararası İlişkiler ve Değişim Programları Koordinatörlüğü ile eşgüdüm ve uyum içerisinde çalışmak,</a:t>
            </a:r>
            <a:br>
              <a:rPr lang="tr-TR" sz="1800" dirty="0">
                <a:solidFill>
                  <a:schemeClr val="bg1"/>
                </a:solidFill>
                <a:latin typeface="Calibri"/>
                <a:cs typeface="Calibri"/>
              </a:rPr>
            </a:br>
            <a:r>
              <a:rPr lang="tr-TR" sz="1800" dirty="0">
                <a:solidFill>
                  <a:schemeClr val="bg1"/>
                </a:solidFill>
                <a:latin typeface="Calibri"/>
                <a:cs typeface="Calibri"/>
              </a:rPr>
              <a:t>-Uluslararası İlişkiler ve Değişim Programları Koordinatörlüğü ile fakülte/yüksekokul/enstitü arasındaki koordinasyonun sağlıklı bir biçimde yürütülmesini sağlamak,</a:t>
            </a:r>
            <a:br>
              <a:rPr lang="tr-TR" sz="1800" dirty="0">
                <a:solidFill>
                  <a:schemeClr val="bg1"/>
                </a:solidFill>
                <a:latin typeface="Calibri"/>
                <a:cs typeface="Calibri"/>
              </a:rPr>
            </a:br>
            <a:r>
              <a:rPr lang="tr-TR" sz="1800" dirty="0">
                <a:solidFill>
                  <a:schemeClr val="bg1"/>
                </a:solidFill>
                <a:latin typeface="Calibri"/>
                <a:cs typeface="Calibri"/>
              </a:rPr>
              <a:t>-Bölümün gereksinimlerine uygun yeni bağlantıların kurulması, bölümdeki öğretim elemanlarını anlaşma yapmak konusunda teşvik etmek, </a:t>
            </a:r>
            <a:br>
              <a:rPr lang="tr-TR" sz="1800" dirty="0">
                <a:solidFill>
                  <a:schemeClr val="bg1"/>
                </a:solidFill>
                <a:latin typeface="Calibri"/>
                <a:cs typeface="Calibri"/>
              </a:rPr>
            </a:br>
            <a:r>
              <a:rPr lang="tr-TR" sz="1800" dirty="0">
                <a:solidFill>
                  <a:schemeClr val="bg1"/>
                </a:solidFill>
                <a:latin typeface="Calibri"/>
                <a:cs typeface="Calibri"/>
              </a:rPr>
              <a:t>-Erasmus+ ve Orhun Değişim Programı hareketlilik faaliyetlerinin sağlıklı yürümesine bölümü adına destek vermek, koordinatörü olduğu bölümde programların işleyişini koordine etmek, </a:t>
            </a:r>
            <a:br>
              <a:rPr lang="tr-TR" sz="1800" dirty="0">
                <a:solidFill>
                  <a:schemeClr val="bg1"/>
                </a:solidFill>
                <a:latin typeface="Calibri"/>
                <a:cs typeface="Calibri"/>
              </a:rPr>
            </a:br>
            <a:r>
              <a:rPr lang="tr-TR" sz="1800" dirty="0">
                <a:solidFill>
                  <a:schemeClr val="bg1"/>
                </a:solidFill>
                <a:latin typeface="Calibri"/>
                <a:cs typeface="Calibri"/>
              </a:rPr>
              <a:t>-Erasmus+ ve Orhun Değişim Programı bölüm öğrenci ve öğretim elemanlarına tanıtmak, öğrencileri yönlendirmek ve bilgi taleplerine mutlaka karşılık vermek.</a:t>
            </a:r>
          </a:p>
        </p:txBody>
      </p:sp>
      <p:pic>
        <p:nvPicPr>
          <p:cNvPr id="7" name="Resim 6">
            <a:extLst>
              <a:ext uri="{FF2B5EF4-FFF2-40B4-BE49-F238E27FC236}">
                <a16:creationId xmlns:a16="http://schemas.microsoft.com/office/drawing/2014/main" id="{539AB28B-2D34-45BB-8AB8-91137B073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p:spPr>
      </p:pic>
      <p:sp>
        <p:nvSpPr>
          <p:cNvPr id="6" name="object 6"/>
          <p:cNvSpPr txBox="1">
            <a:spLocks noGrp="1"/>
          </p:cNvSpPr>
          <p:nvPr>
            <p:ph type="title"/>
          </p:nvPr>
        </p:nvSpPr>
        <p:spPr>
          <a:xfrm>
            <a:off x="838200" y="1644135"/>
            <a:ext cx="9131710" cy="3337452"/>
          </a:xfrm>
          <a:prstGeom prst="rect">
            <a:avLst/>
          </a:prstGeom>
        </p:spPr>
        <p:txBody>
          <a:bodyPr vert="horz" wrap="square" lIns="0" tIns="13335" rIns="0" bIns="0" rtlCol="0">
            <a:spAutoFit/>
          </a:bodyPr>
          <a:lstStyle/>
          <a:p>
            <a:pPr marL="12700">
              <a:lnSpc>
                <a:spcPct val="100000"/>
              </a:lnSpc>
              <a:spcBef>
                <a:spcPts val="105"/>
              </a:spcBef>
            </a:pPr>
            <a:r>
              <a:rPr lang="tr-TR" sz="1800" dirty="0">
                <a:solidFill>
                  <a:schemeClr val="bg1"/>
                </a:solidFill>
                <a:latin typeface="Calibri"/>
                <a:cs typeface="Calibri"/>
              </a:rPr>
              <a:t>-Erasmus+ ve Orhun Değişim Programı başvuruları için Koordinatörlük tarafından yapılan ilanları ve seçim sonuçlarını bölümde duyurmak, </a:t>
            </a:r>
            <a:br>
              <a:rPr lang="tr-TR" sz="1800" dirty="0">
                <a:solidFill>
                  <a:schemeClr val="bg1"/>
                </a:solidFill>
                <a:latin typeface="Calibri"/>
                <a:cs typeface="Calibri"/>
              </a:rPr>
            </a:br>
            <a:r>
              <a:rPr lang="tr-TR" sz="1800" dirty="0">
                <a:solidFill>
                  <a:schemeClr val="bg1"/>
                </a:solidFill>
                <a:latin typeface="Calibri"/>
                <a:cs typeface="Calibri"/>
              </a:rPr>
              <a:t>-Aday öğrencilerin başvuru süreçlerinin takibinde Uluslararası İlişkiler ve Değişim Programları Koordinatörlüğü’ne doğrudan destek olmak, öğrencilerin başvuru belgelerini kontrol etmek, </a:t>
            </a:r>
            <a:br>
              <a:rPr lang="tr-TR" sz="1800" dirty="0">
                <a:solidFill>
                  <a:schemeClr val="bg1"/>
                </a:solidFill>
                <a:latin typeface="Calibri"/>
                <a:cs typeface="Calibri"/>
              </a:rPr>
            </a:br>
            <a:r>
              <a:rPr lang="tr-TR" sz="1800" dirty="0">
                <a:solidFill>
                  <a:schemeClr val="bg1"/>
                </a:solidFill>
                <a:latin typeface="Calibri"/>
                <a:cs typeface="Calibri"/>
              </a:rPr>
              <a:t>-Öğrencinin değişime hazırlanmasına yardımcı olmak ve takibini yapmak, </a:t>
            </a:r>
            <a:br>
              <a:rPr lang="tr-TR" sz="1800" dirty="0">
                <a:solidFill>
                  <a:schemeClr val="bg1"/>
                </a:solidFill>
                <a:latin typeface="Calibri"/>
                <a:cs typeface="Calibri"/>
              </a:rPr>
            </a:br>
            <a:r>
              <a:rPr lang="tr-TR" sz="1800" dirty="0">
                <a:solidFill>
                  <a:schemeClr val="bg1"/>
                </a:solidFill>
                <a:latin typeface="Calibri"/>
                <a:cs typeface="Calibri"/>
              </a:rPr>
              <a:t>-Giden öğrencilerin gidecekleri kuruma başvuru süreçlerinin takibinde Koordinatörlüğümüze doğrudan destek olmak, </a:t>
            </a:r>
            <a:br>
              <a:rPr lang="tr-TR" sz="1800" dirty="0">
                <a:solidFill>
                  <a:schemeClr val="bg1"/>
                </a:solidFill>
                <a:latin typeface="Calibri"/>
                <a:cs typeface="Calibri"/>
              </a:rPr>
            </a:br>
            <a:r>
              <a:rPr lang="tr-TR" sz="1800" dirty="0">
                <a:solidFill>
                  <a:schemeClr val="bg1"/>
                </a:solidFill>
                <a:latin typeface="Calibri"/>
                <a:cs typeface="Calibri"/>
              </a:rPr>
              <a:t>-Öğrenciyle birlikte karşı kurumda alınacak derslerin seçilmesini ve Öğrenim Protokolü (Learning </a:t>
            </a:r>
            <a:r>
              <a:rPr lang="tr-TR" sz="1800" dirty="0" err="1">
                <a:solidFill>
                  <a:schemeClr val="bg1"/>
                </a:solidFill>
                <a:latin typeface="Calibri"/>
                <a:cs typeface="Calibri"/>
              </a:rPr>
              <a:t>Agreement</a:t>
            </a:r>
            <a:r>
              <a:rPr lang="tr-TR" sz="1800" dirty="0">
                <a:solidFill>
                  <a:schemeClr val="bg1"/>
                </a:solidFill>
                <a:latin typeface="Calibri"/>
                <a:cs typeface="Calibri"/>
              </a:rPr>
              <a:t>) formunun doğru doldurulmasını sağlamak (hazırlanan protokoldeki yasal sorumluluk bölüm koordinatörlerine aittir),</a:t>
            </a:r>
            <a:br>
              <a:rPr lang="tr-TR" sz="1800" dirty="0">
                <a:solidFill>
                  <a:schemeClr val="bg1"/>
                </a:solidFill>
                <a:latin typeface="Calibri"/>
                <a:cs typeface="Calibri"/>
              </a:rPr>
            </a:br>
            <a:r>
              <a:rPr lang="tr-TR" sz="1800" dirty="0">
                <a:solidFill>
                  <a:schemeClr val="bg1"/>
                </a:solidFill>
                <a:latin typeface="Calibri"/>
                <a:cs typeface="Calibri"/>
              </a:rPr>
              <a:t>-Değişime gidecek öğrencilerin öğrenim protokollerini  imzalamak, Değişime gidecek öğrencilerin intibak formlarını hazırlayarak gerekli ek belgelerle birlikte birim yönetim kuruluna sunmak.</a:t>
            </a: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6B3B63-967E-1D47-11EB-5EAB37EFAA60}"/>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7C54580E-4772-86A2-D230-15511C5671D6}"/>
              </a:ext>
            </a:extLst>
          </p:cNvPr>
          <p:cNvSpPr>
            <a:spLocks noGrp="1"/>
          </p:cNvSpPr>
          <p:nvPr>
            <p:ph sz="half" idx="2"/>
          </p:nvPr>
        </p:nvSpPr>
        <p:spPr>
          <a:xfrm>
            <a:off x="1143652" y="1027906"/>
            <a:ext cx="3679190" cy="249299"/>
          </a:xfrm>
        </p:spPr>
        <p:txBody>
          <a:bodyPr/>
          <a:lstStyle/>
          <a:p>
            <a:pPr marL="0" indent="0">
              <a:buNone/>
            </a:pPr>
            <a:r>
              <a:rPr lang="tr-TR" dirty="0"/>
              <a:t> </a:t>
            </a:r>
          </a:p>
        </p:txBody>
      </p:sp>
      <p:sp>
        <p:nvSpPr>
          <p:cNvPr id="4" name="İçerik Yer Tutucusu 3">
            <a:extLst>
              <a:ext uri="{FF2B5EF4-FFF2-40B4-BE49-F238E27FC236}">
                <a16:creationId xmlns:a16="http://schemas.microsoft.com/office/drawing/2014/main" id="{02E2D0E4-42A8-70F2-4127-22FC0954CD10}"/>
              </a:ext>
            </a:extLst>
          </p:cNvPr>
          <p:cNvSpPr>
            <a:spLocks noGrp="1"/>
          </p:cNvSpPr>
          <p:nvPr>
            <p:ph sz="half" idx="3"/>
          </p:nvPr>
        </p:nvSpPr>
        <p:spPr>
          <a:xfrm>
            <a:off x="562897" y="1787012"/>
            <a:ext cx="10888574" cy="3890873"/>
          </a:xfrm>
        </p:spPr>
        <p:txBody>
          <a:bodyPr/>
          <a:lstStyle/>
          <a:p>
            <a:pPr marL="0" indent="0">
              <a:buNone/>
            </a:pPr>
            <a:r>
              <a:rPr lang="tr-TR" b="0" u="none" dirty="0">
                <a:latin typeface="+mj-lt"/>
              </a:rPr>
              <a:t>-Hareketlilik faaliyeti sürerken, yurtdışındaki öğrencilerin akademik sıkıntıları olduğunda destek olmak, </a:t>
            </a:r>
          </a:p>
          <a:p>
            <a:pPr marL="0" indent="0">
              <a:buNone/>
            </a:pPr>
            <a:r>
              <a:rPr lang="tr-TR" b="0" u="none" dirty="0">
                <a:latin typeface="+mj-lt"/>
              </a:rPr>
              <a:t>-Hareketlilik faaliyetini tamamlayan ve geri dönen öğrencilerin akademik tanınma/ders saydırma/not dönüşümü işlemlerini yapmak (öğrencilerin ders saydırma formlarının doldurularak ek belgelerle beraber birim yönetim kuruluna sunulması), </a:t>
            </a:r>
          </a:p>
          <a:p>
            <a:pPr marL="0" indent="0">
              <a:buNone/>
            </a:pPr>
            <a:r>
              <a:rPr lang="tr-TR" b="0" u="none" dirty="0">
                <a:latin typeface="+mj-lt"/>
              </a:rPr>
              <a:t>-Değişimden dönen öğrencilerden geribildirim almak ve daha sonraki dönemlerde gidecek öğrencilerle bu bilgileri paylaşmak, </a:t>
            </a:r>
          </a:p>
          <a:p>
            <a:pPr marL="0" indent="0">
              <a:buNone/>
            </a:pPr>
            <a:r>
              <a:rPr lang="tr-TR" b="0" u="none" dirty="0">
                <a:latin typeface="+mj-lt"/>
              </a:rPr>
              <a:t>-Değişime gelen öğrencilerin öğrenim anlaşmaları imzalamak ve ders içerikleri ile ilgili bilgi vermek, </a:t>
            </a:r>
          </a:p>
          <a:p>
            <a:pPr marL="0" indent="0">
              <a:buNone/>
            </a:pPr>
            <a:r>
              <a:rPr lang="tr-TR" b="0" u="none" dirty="0">
                <a:latin typeface="+mj-lt"/>
              </a:rPr>
              <a:t>-Gelen öğrencileri eğitim sistemi, notlama ve değerlendirme konularında bilgilendirmek, </a:t>
            </a:r>
          </a:p>
          <a:p>
            <a:pPr marL="0" indent="0">
              <a:buNone/>
            </a:pPr>
            <a:r>
              <a:rPr lang="tr-TR" b="0" u="none" dirty="0">
                <a:latin typeface="+mj-lt"/>
              </a:rPr>
              <a:t>-Gerekli durumlarda gelen öğrencilerin uyum sağlamasına yardımcı olmak ve gerekirse gönüllü bir öğrenciyi öğrenciye yardımcı olması için görevlendirmek, </a:t>
            </a:r>
          </a:p>
          <a:p>
            <a:pPr marL="0" indent="0">
              <a:buNone/>
            </a:pPr>
            <a:r>
              <a:rPr lang="tr-TR" b="0" u="none" dirty="0">
                <a:latin typeface="+mj-lt"/>
              </a:rPr>
              <a:t>-Öğrencinin eğitim dönemi tamamlandıktan sonra transkriptini hazırlamak, </a:t>
            </a:r>
          </a:p>
          <a:p>
            <a:pPr marL="0" indent="0">
              <a:buNone/>
            </a:pPr>
            <a:r>
              <a:rPr lang="tr-TR" b="0" u="none" dirty="0">
                <a:latin typeface="+mj-lt"/>
              </a:rPr>
              <a:t>-Öğrencinin aldığı dersleri veren öğretim elemanları ile koordinasyon içinde çalışmak.</a:t>
            </a:r>
          </a:p>
        </p:txBody>
      </p:sp>
      <p:pic>
        <p:nvPicPr>
          <p:cNvPr id="5" name="Resim 4">
            <a:extLst>
              <a:ext uri="{FF2B5EF4-FFF2-40B4-BE49-F238E27FC236}">
                <a16:creationId xmlns:a16="http://schemas.microsoft.com/office/drawing/2014/main" id="{17689DF7-997A-B2CF-46D6-F2671DBBA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713989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048" y="1526"/>
            <a:ext cx="12188952" cy="6856474"/>
          </a:xfrm>
          <a:prstGeom prst="rect">
            <a:avLst/>
          </a:prstGeom>
        </p:spPr>
      </p:pic>
      <p:sp>
        <p:nvSpPr>
          <p:cNvPr id="3" name="object 3"/>
          <p:cNvSpPr txBox="1">
            <a:spLocks noGrp="1"/>
          </p:cNvSpPr>
          <p:nvPr>
            <p:ph type="title"/>
          </p:nvPr>
        </p:nvSpPr>
        <p:spPr>
          <a:xfrm>
            <a:off x="501446" y="1640592"/>
            <a:ext cx="8809703" cy="3891450"/>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Değişim için gelen personel için:</a:t>
            </a:r>
            <a:br>
              <a:rPr lang="tr-TR" sz="1800" b="1" dirty="0">
                <a:solidFill>
                  <a:schemeClr val="bg1"/>
                </a:solidFill>
                <a:latin typeface="Calibri"/>
                <a:cs typeface="Calibri"/>
              </a:rPr>
            </a:br>
            <a:br>
              <a:rPr lang="tr-TR" sz="1800" b="1" dirty="0">
                <a:solidFill>
                  <a:schemeClr val="bg1"/>
                </a:solidFill>
                <a:latin typeface="Calibri"/>
                <a:cs typeface="Calibri"/>
              </a:rPr>
            </a:br>
            <a:r>
              <a:rPr lang="tr-TR" sz="1800" dirty="0">
                <a:solidFill>
                  <a:schemeClr val="bg1"/>
                </a:solidFill>
                <a:latin typeface="Calibri"/>
                <a:cs typeface="Calibri"/>
              </a:rPr>
              <a:t>-Ders ve sosyal program hazırlamak Bölüm ziyaretlerini koordine etmek ve ağırlamak,</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-Gerektiğinde kalacak yer ayarlamak Dönüş belgeleri için Uluslararası İlişkiler ve Değişim Programları Koordinatörlüğü ile koordineli çalışmak,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 Erasmus+ ve Orhun Değişim Programı ile ilgili olarak karşılaşılan problemlerin çözümünde aktif rol almak, gerekli görülen hallerde Koordinatörlüğümüz ile bilgi ve tecrübe paylaşımı yapmak,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-Bölümdeki öğretim elemanlarını gelişmelerden haberdar etmek.</a:t>
            </a:r>
            <a:br>
              <a:rPr lang="tr-TR" sz="1800" dirty="0">
                <a:solidFill>
                  <a:schemeClr val="bg1"/>
                </a:solidFill>
                <a:latin typeface="Calibri"/>
                <a:cs typeface="Calibri"/>
              </a:rPr>
            </a:br>
            <a:br>
              <a:rPr lang="tr-TR" sz="1800" dirty="0">
                <a:solidFill>
                  <a:schemeClr val="bg1"/>
                </a:solidFill>
                <a:latin typeface="Calibri"/>
                <a:cs typeface="Calibri"/>
              </a:rPr>
            </a:br>
            <a:endParaRPr lang="tr-TR" sz="1800" dirty="0">
              <a:solidFill>
                <a:schemeClr val="bg1"/>
              </a:solidFill>
              <a:latin typeface="Calibri"/>
              <a:cs typeface="Calibri"/>
            </a:endParaRPr>
          </a:p>
        </p:txBody>
      </p:sp>
      <p:pic>
        <p:nvPicPr>
          <p:cNvPr id="7" name="Resim 6">
            <a:extLst>
              <a:ext uri="{FF2B5EF4-FFF2-40B4-BE49-F238E27FC236}">
                <a16:creationId xmlns:a16="http://schemas.microsoft.com/office/drawing/2014/main" id="{539AB28B-2D34-45BB-8AB8-91137B073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3841041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p:spPr>
      </p:pic>
      <p:sp>
        <p:nvSpPr>
          <p:cNvPr id="6" name="object 6"/>
          <p:cNvSpPr txBox="1">
            <a:spLocks noGrp="1"/>
          </p:cNvSpPr>
          <p:nvPr>
            <p:ph type="title"/>
          </p:nvPr>
        </p:nvSpPr>
        <p:spPr>
          <a:xfrm>
            <a:off x="609600" y="1619428"/>
            <a:ext cx="10353368" cy="3891450"/>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GİDEN ERASMUS+ ve ORHUN PROGRAMI ADAY ÖĞRENCİLERİ İLE İLGİLİ:</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-Erasmus+ ve Orhun Değişim Programı başvuruları esnasında, öğrenci değişiminin yapılabileceği üniversiteler ve kontenjanlar hakkında (fakültenin anlaşmalı olduğu üniversiteler) öğrencileri bilgilendirir. </a:t>
            </a:r>
            <a:br>
              <a:rPr lang="tr-TR" sz="1800" dirty="0">
                <a:solidFill>
                  <a:schemeClr val="bg1"/>
                </a:solidFill>
                <a:latin typeface="Calibri"/>
                <a:cs typeface="Calibri"/>
              </a:rPr>
            </a:br>
            <a:r>
              <a:rPr lang="tr-TR" sz="1800" dirty="0">
                <a:solidFill>
                  <a:schemeClr val="bg1"/>
                </a:solidFill>
                <a:latin typeface="Calibri"/>
                <a:cs typeface="Calibri"/>
              </a:rPr>
              <a:t>-İlan sürecinde aday öğrencilerinin başvurularını inceleyip onaylar ve son başvuru tarihine kadar formu ve eki olan transkript ile Koordinatörlüğümüze iletilmesini sağlar. </a:t>
            </a:r>
            <a:br>
              <a:rPr lang="tr-TR" sz="1800" dirty="0">
                <a:solidFill>
                  <a:schemeClr val="bg1"/>
                </a:solidFill>
                <a:latin typeface="Calibri"/>
                <a:cs typeface="Calibri"/>
              </a:rPr>
            </a:br>
            <a:r>
              <a:rPr lang="tr-TR" sz="1800" dirty="0">
                <a:solidFill>
                  <a:schemeClr val="bg1"/>
                </a:solidFill>
                <a:latin typeface="Calibri"/>
                <a:cs typeface="Calibri"/>
              </a:rPr>
              <a:t>-Gitmeye hak kazanan öğrencilerin gidilecek kuruma bildirilmesi (Koordinatörlük ile birlikte yapılacak) </a:t>
            </a:r>
            <a:br>
              <a:rPr lang="tr-TR" sz="1800" dirty="0">
                <a:solidFill>
                  <a:schemeClr val="bg1"/>
                </a:solidFill>
                <a:latin typeface="Calibri"/>
                <a:cs typeface="Calibri"/>
              </a:rPr>
            </a:br>
            <a:r>
              <a:rPr lang="tr-TR" sz="1800" dirty="0">
                <a:solidFill>
                  <a:schemeClr val="bg1"/>
                </a:solidFill>
                <a:latin typeface="Calibri"/>
                <a:cs typeface="Calibri"/>
              </a:rPr>
              <a:t>-https://kapadokya.edu.tr/akademik/erasmus adresinde yer alan Erasmus gidiş belgelerinin (Erasmus Öğrenci beyannamesi, Öğrenci Bilgi Formu, Öğrenci Sözleşmesi ve Pasaport Muafiyet Dilekçesi) temin edilmesini ve doldurulmasını ve doldurulmuş formların Kurum Koordinatörlüğü’ne teslim edilmesini sağlar. </a:t>
            </a:r>
            <a:br>
              <a:rPr lang="tr-TR" sz="1800" dirty="0">
                <a:solidFill>
                  <a:schemeClr val="bg1"/>
                </a:solidFill>
                <a:latin typeface="Calibri"/>
                <a:cs typeface="Calibri"/>
              </a:rPr>
            </a:br>
            <a:r>
              <a:rPr lang="tr-TR" sz="1800" dirty="0">
                <a:solidFill>
                  <a:schemeClr val="bg1"/>
                </a:solidFill>
                <a:latin typeface="Calibri"/>
                <a:cs typeface="Calibri"/>
              </a:rPr>
              <a:t>-Öğrencinin karşı kuruma başvuru için gerekli işlemleri yapmasını sağlar. Bu aşamada öğrencilerin gidecekleri kurumun web sayfasını incelemeleri ve başvuru şartları ile gerekli formları öğrenmeleri sağlanır. Kurumların başvuru şartlarını öğrenmek öğrencilerin sorumluluğundadır. Ancak bölüm koordinatörlerinin bu süreçte öğrencileri takip etmesi beklenmektedir.</a:t>
            </a: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1658676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6B3B63-967E-1D47-11EB-5EAB37EFAA60}"/>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7C54580E-4772-86A2-D230-15511C5671D6}"/>
              </a:ext>
            </a:extLst>
          </p:cNvPr>
          <p:cNvSpPr>
            <a:spLocks noGrp="1"/>
          </p:cNvSpPr>
          <p:nvPr>
            <p:ph sz="half" idx="2"/>
          </p:nvPr>
        </p:nvSpPr>
        <p:spPr>
          <a:xfrm>
            <a:off x="1143652" y="1027906"/>
            <a:ext cx="3679190" cy="249299"/>
          </a:xfrm>
        </p:spPr>
        <p:txBody>
          <a:bodyPr/>
          <a:lstStyle/>
          <a:p>
            <a:pPr marL="0" indent="0">
              <a:buNone/>
            </a:pPr>
            <a:r>
              <a:rPr lang="tr-TR" dirty="0"/>
              <a:t> </a:t>
            </a:r>
          </a:p>
        </p:txBody>
      </p:sp>
      <p:sp>
        <p:nvSpPr>
          <p:cNvPr id="4" name="İçerik Yer Tutucusu 3">
            <a:extLst>
              <a:ext uri="{FF2B5EF4-FFF2-40B4-BE49-F238E27FC236}">
                <a16:creationId xmlns:a16="http://schemas.microsoft.com/office/drawing/2014/main" id="{02E2D0E4-42A8-70F2-4127-22FC0954CD10}"/>
              </a:ext>
            </a:extLst>
          </p:cNvPr>
          <p:cNvSpPr>
            <a:spLocks noGrp="1"/>
          </p:cNvSpPr>
          <p:nvPr>
            <p:ph sz="half" idx="3"/>
          </p:nvPr>
        </p:nvSpPr>
        <p:spPr>
          <a:xfrm>
            <a:off x="562897" y="1787012"/>
            <a:ext cx="10888574" cy="3014736"/>
          </a:xfrm>
        </p:spPr>
        <p:txBody>
          <a:bodyPr/>
          <a:lstStyle/>
          <a:p>
            <a:pPr marL="0" indent="0">
              <a:buNone/>
            </a:pPr>
            <a:r>
              <a:rPr lang="tr-TR" u="none" dirty="0">
                <a:latin typeface="+mj-lt"/>
              </a:rPr>
              <a:t>Başvurulan kurum online başvuru istemiyorsa:</a:t>
            </a:r>
          </a:p>
          <a:p>
            <a:pPr marL="0" indent="0">
              <a:buNone/>
            </a:pPr>
            <a:r>
              <a:rPr lang="tr-TR" b="0" u="none" dirty="0">
                <a:latin typeface="+mj-lt"/>
              </a:rPr>
              <a:t>Öğrencilerinin gerekli tüm formları gidilecek olan kurumun web sayfasından temin ederek doldurmaları ve formlarını karşı kurumun web sitesinde ilan edilen son tarihten önce (</a:t>
            </a:r>
            <a:r>
              <a:rPr lang="tr-TR" b="0" u="none" dirty="0" err="1">
                <a:latin typeface="+mj-lt"/>
              </a:rPr>
              <a:t>deadline</a:t>
            </a:r>
            <a:r>
              <a:rPr lang="tr-TR" b="0" u="none" dirty="0">
                <a:latin typeface="+mj-lt"/>
              </a:rPr>
              <a:t>) karşı kuruma teslim etmesi sağlanır. Öğrencilerin belgelerini ofise teslim ederken başvurdukları kurumun son başvuru tarihini bildirmeleri gerekmektedir. </a:t>
            </a:r>
          </a:p>
          <a:p>
            <a:pPr marL="0" indent="0">
              <a:buNone/>
            </a:pPr>
            <a:r>
              <a:rPr lang="tr-TR" b="0" u="none" dirty="0">
                <a:latin typeface="+mj-lt"/>
              </a:rPr>
              <a:t>Ana formlar: </a:t>
            </a:r>
          </a:p>
          <a:p>
            <a:pPr marL="0" indent="0">
              <a:buNone/>
            </a:pPr>
            <a:r>
              <a:rPr lang="tr-TR" b="0" u="none" dirty="0">
                <a:latin typeface="+mj-lt"/>
              </a:rPr>
              <a:t>-Başvuru formu (Application form) </a:t>
            </a:r>
          </a:p>
          <a:p>
            <a:pPr marL="0" indent="0">
              <a:buNone/>
            </a:pPr>
            <a:r>
              <a:rPr lang="tr-TR" b="0" u="none" dirty="0">
                <a:latin typeface="+mj-lt"/>
              </a:rPr>
              <a:t>-Öğrenim anlaşması (Learning </a:t>
            </a:r>
            <a:r>
              <a:rPr lang="tr-TR" b="0" u="none" dirty="0" err="1">
                <a:latin typeface="+mj-lt"/>
              </a:rPr>
              <a:t>Agreement</a:t>
            </a:r>
            <a:r>
              <a:rPr lang="tr-TR" b="0" u="none" dirty="0">
                <a:latin typeface="+mj-lt"/>
              </a:rPr>
              <a:t>) </a:t>
            </a:r>
          </a:p>
          <a:p>
            <a:pPr marL="0" indent="0">
              <a:buNone/>
            </a:pPr>
            <a:r>
              <a:rPr lang="tr-TR" b="0" u="none" dirty="0">
                <a:latin typeface="+mj-lt"/>
              </a:rPr>
              <a:t>-Transkript Belgesi (</a:t>
            </a:r>
            <a:r>
              <a:rPr lang="tr-TR" b="0" u="none" dirty="0" err="1">
                <a:latin typeface="+mj-lt"/>
              </a:rPr>
              <a:t>Transcript</a:t>
            </a:r>
            <a:r>
              <a:rPr lang="tr-TR" b="0" u="none" dirty="0">
                <a:latin typeface="+mj-lt"/>
              </a:rPr>
              <a:t> of </a:t>
            </a:r>
            <a:r>
              <a:rPr lang="tr-TR" b="0" u="none" dirty="0" err="1">
                <a:latin typeface="+mj-lt"/>
              </a:rPr>
              <a:t>Records</a:t>
            </a:r>
            <a:r>
              <a:rPr lang="tr-TR" b="0" u="none" dirty="0">
                <a:latin typeface="+mj-lt"/>
              </a:rPr>
              <a:t>) </a:t>
            </a:r>
          </a:p>
          <a:p>
            <a:pPr marL="0" indent="0">
              <a:buNone/>
            </a:pPr>
            <a:r>
              <a:rPr lang="tr-TR" b="0" u="none" dirty="0">
                <a:latin typeface="+mj-lt"/>
              </a:rPr>
              <a:t>-Konaklama başvurusu (</a:t>
            </a:r>
            <a:r>
              <a:rPr lang="tr-TR" b="0" u="none" dirty="0" err="1">
                <a:latin typeface="+mj-lt"/>
              </a:rPr>
              <a:t>application</a:t>
            </a:r>
            <a:r>
              <a:rPr lang="tr-TR" b="0" u="none" dirty="0">
                <a:latin typeface="+mj-lt"/>
              </a:rPr>
              <a:t> </a:t>
            </a:r>
            <a:r>
              <a:rPr lang="tr-TR" b="0" u="none" dirty="0" err="1">
                <a:latin typeface="+mj-lt"/>
              </a:rPr>
              <a:t>for</a:t>
            </a:r>
            <a:r>
              <a:rPr lang="tr-TR" b="0" u="none" dirty="0">
                <a:latin typeface="+mj-lt"/>
              </a:rPr>
              <a:t> </a:t>
            </a:r>
            <a:r>
              <a:rPr lang="tr-TR" b="0" u="none" dirty="0" err="1">
                <a:latin typeface="+mj-lt"/>
              </a:rPr>
              <a:t>accommodation</a:t>
            </a:r>
            <a:r>
              <a:rPr lang="tr-TR" b="0" u="none" dirty="0">
                <a:latin typeface="+mj-lt"/>
              </a:rPr>
              <a:t>)</a:t>
            </a:r>
          </a:p>
        </p:txBody>
      </p:sp>
      <p:pic>
        <p:nvPicPr>
          <p:cNvPr id="5" name="Resim 4">
            <a:extLst>
              <a:ext uri="{FF2B5EF4-FFF2-40B4-BE49-F238E27FC236}">
                <a16:creationId xmlns:a16="http://schemas.microsoft.com/office/drawing/2014/main" id="{17689DF7-997A-B2CF-46D6-F2671DBBA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139216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048" y="1526"/>
            <a:ext cx="12188952" cy="6856474"/>
          </a:xfrm>
          <a:prstGeom prst="rect">
            <a:avLst/>
          </a:prstGeom>
        </p:spPr>
      </p:pic>
      <p:sp>
        <p:nvSpPr>
          <p:cNvPr id="3" name="object 3"/>
          <p:cNvSpPr txBox="1">
            <a:spLocks noGrp="1"/>
          </p:cNvSpPr>
          <p:nvPr>
            <p:ph type="title"/>
          </p:nvPr>
        </p:nvSpPr>
        <p:spPr>
          <a:xfrm>
            <a:off x="530941" y="1547291"/>
            <a:ext cx="8809703" cy="3337452"/>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Başvurulan kurum online başvuru istiyorsa:</a:t>
            </a:r>
            <a:br>
              <a:rPr lang="tr-TR" sz="1800" b="1"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-Öğrencinin başvuracağı kurumun son başvuru tarihinden önce online başvurusunu yapması ve gerekiyorsa belgelerini hazırlayarak sisteme yüklemesi sağlanır.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-Online başvuru yapılan durumlarda dahi formlar, yukarıda belirtilen sayıda nüsha hazırlanarak karşı kurumun web sitesinde ilan edilen son tarihten önce karşı kuruma teslim etmesi sağlanır.</a:t>
            </a:r>
            <a:br>
              <a:rPr lang="tr-TR" sz="1800" dirty="0">
                <a:solidFill>
                  <a:schemeClr val="bg1"/>
                </a:solidFill>
                <a:latin typeface="Calibri"/>
                <a:cs typeface="Calibri"/>
              </a:rPr>
            </a:br>
            <a:r>
              <a:rPr lang="tr-TR" sz="1800" dirty="0">
                <a:solidFill>
                  <a:schemeClr val="bg1"/>
                </a:solidFill>
                <a:latin typeface="Calibri"/>
                <a:cs typeface="Calibri"/>
              </a:rPr>
              <a:t> </a:t>
            </a:r>
            <a:br>
              <a:rPr lang="tr-TR" sz="1800" dirty="0">
                <a:solidFill>
                  <a:schemeClr val="bg1"/>
                </a:solidFill>
                <a:latin typeface="Calibri"/>
                <a:cs typeface="Calibri"/>
              </a:rPr>
            </a:br>
            <a:r>
              <a:rPr lang="tr-TR" sz="1800" dirty="0">
                <a:solidFill>
                  <a:schemeClr val="bg1"/>
                </a:solidFill>
                <a:latin typeface="Calibri"/>
                <a:cs typeface="Calibri"/>
              </a:rPr>
              <a:t>-Öğrencinin kabul mektubu başvuru formunda belirttiği adrese gelir.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-Öğrencilerin Kabul Mektuplarını  </a:t>
            </a:r>
            <a:r>
              <a:rPr lang="tr-TR" sz="1800" dirty="0">
                <a:solidFill>
                  <a:schemeClr val="bg1"/>
                </a:solidFill>
                <a:latin typeface="Calibri"/>
                <a:cs typeface="Calibri"/>
                <a:hlinkClick r:id="rId3"/>
              </a:rPr>
              <a:t>erasmus@kapadokya.edu.tr</a:t>
            </a:r>
            <a:r>
              <a:rPr lang="tr-TR" sz="1800" dirty="0">
                <a:solidFill>
                  <a:schemeClr val="bg1"/>
                </a:solidFill>
                <a:latin typeface="Calibri"/>
                <a:cs typeface="Calibri"/>
              </a:rPr>
              <a:t> adresine yönlendirmesi önerilmektedir.</a:t>
            </a:r>
          </a:p>
        </p:txBody>
      </p:sp>
      <p:pic>
        <p:nvPicPr>
          <p:cNvPr id="7" name="Resim 6">
            <a:extLst>
              <a:ext uri="{FF2B5EF4-FFF2-40B4-BE49-F238E27FC236}">
                <a16:creationId xmlns:a16="http://schemas.microsoft.com/office/drawing/2014/main" id="{539AB28B-2D34-45BB-8AB8-91137B0730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265693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p:spPr>
      </p:pic>
      <p:sp>
        <p:nvSpPr>
          <p:cNvPr id="6" name="object 6"/>
          <p:cNvSpPr txBox="1">
            <a:spLocks noGrp="1"/>
          </p:cNvSpPr>
          <p:nvPr>
            <p:ph type="title"/>
          </p:nvPr>
        </p:nvSpPr>
        <p:spPr>
          <a:xfrm>
            <a:off x="501445" y="1183877"/>
            <a:ext cx="11579352" cy="5922775"/>
          </a:xfrm>
          <a:prstGeom prst="rect">
            <a:avLst/>
          </a:prstGeom>
        </p:spPr>
        <p:txBody>
          <a:bodyPr vert="horz" wrap="square" lIns="0" tIns="13335" rIns="0" bIns="0" rtlCol="0">
            <a:spAutoFit/>
          </a:bodyPr>
          <a:lstStyle/>
          <a:p>
            <a:pPr marL="12700">
              <a:lnSpc>
                <a:spcPct val="100000"/>
              </a:lnSpc>
              <a:spcBef>
                <a:spcPts val="105"/>
              </a:spcBef>
            </a:pPr>
            <a:r>
              <a:rPr lang="tr-TR" sz="1600" b="1" dirty="0">
                <a:solidFill>
                  <a:schemeClr val="bg1"/>
                </a:solidFill>
                <a:latin typeface="Calibri"/>
                <a:cs typeface="Calibri"/>
              </a:rPr>
              <a:t>Erasmus+ KA131 Projesi</a:t>
            </a:r>
            <a:br>
              <a:rPr lang="tr-TR" sz="1600" b="1" dirty="0">
                <a:solidFill>
                  <a:schemeClr val="bg1"/>
                </a:solidFill>
                <a:latin typeface="Calibri"/>
                <a:cs typeface="Calibri"/>
              </a:rPr>
            </a:br>
            <a:br>
              <a:rPr lang="tr-TR" sz="1600" b="1" dirty="0">
                <a:solidFill>
                  <a:schemeClr val="bg1"/>
                </a:solidFill>
                <a:latin typeface="Calibri"/>
                <a:cs typeface="Calibri"/>
              </a:rPr>
            </a:br>
            <a:r>
              <a:rPr lang="tr-TR" sz="1600" b="1" dirty="0">
                <a:solidFill>
                  <a:schemeClr val="bg1"/>
                </a:solidFill>
                <a:latin typeface="Calibri"/>
                <a:cs typeface="Calibri"/>
              </a:rPr>
              <a:t> </a:t>
            </a:r>
            <a:r>
              <a:rPr lang="tr-TR" sz="1600" dirty="0">
                <a:solidFill>
                  <a:schemeClr val="bg1"/>
                </a:solidFill>
                <a:latin typeface="Calibri"/>
                <a:cs typeface="Calibri"/>
              </a:rPr>
              <a:t>Erasmus+ KA131 Projesi (eski adıyla KA103), program ülkeleri içerisinde yer alan yükseköğrenim kurumları ve kuruluşlar ile işbirliğini teşvik ederek öğrenci ve personel değişimini destekler. Proje içerisinde öğrenciler için öğrenim ve staj, personeller için ise eğitim alma ve ders verme hareketliliği gibi farklı faaliyet türleri bulunmaktadır.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b="1" dirty="0">
                <a:solidFill>
                  <a:schemeClr val="bg1"/>
                </a:solidFill>
                <a:latin typeface="Calibri"/>
                <a:cs typeface="Calibri"/>
              </a:rPr>
              <a:t>Faaliyet Alanı:</a:t>
            </a:r>
            <a:br>
              <a:rPr lang="tr-TR" sz="1600" b="1" dirty="0">
                <a:solidFill>
                  <a:schemeClr val="bg1"/>
                </a:solidFill>
                <a:latin typeface="Calibri"/>
                <a:cs typeface="Calibri"/>
              </a:rPr>
            </a:br>
            <a:r>
              <a:rPr lang="tr-TR" sz="1600" dirty="0">
                <a:solidFill>
                  <a:schemeClr val="bg1"/>
                </a:solidFill>
                <a:latin typeface="Calibri"/>
                <a:cs typeface="Calibri"/>
              </a:rPr>
              <a:t>Personel Ders Verme Hareketliliği, </a:t>
            </a:r>
            <a:r>
              <a:rPr lang="tr-TR" sz="1600" dirty="0" err="1">
                <a:solidFill>
                  <a:schemeClr val="bg1"/>
                </a:solidFill>
                <a:latin typeface="Calibri"/>
                <a:cs typeface="Calibri"/>
              </a:rPr>
              <a:t>KÜN’de</a:t>
            </a:r>
            <a:r>
              <a:rPr lang="tr-TR" sz="1600" dirty="0">
                <a:solidFill>
                  <a:schemeClr val="bg1"/>
                </a:solidFill>
                <a:latin typeface="Calibri"/>
                <a:cs typeface="Calibri"/>
              </a:rPr>
              <a:t> ders vermekle yükümlü olan bir personelin, program ülkelerinden birinde, kurumlararası anlaşmamız olan bir yükseköğretim kurumunda öğrencilere ders vermesine imkân sağlayan faaliyet alanıdır. Konferans katılımları ise faaliyet kapsamında desteklenememektedir.</a:t>
            </a:r>
            <a:br>
              <a:rPr lang="tr-TR" sz="1600" dirty="0">
                <a:solidFill>
                  <a:schemeClr val="bg1"/>
                </a:solidFill>
                <a:latin typeface="Calibri"/>
                <a:cs typeface="Calibri"/>
              </a:rPr>
            </a:br>
            <a:br>
              <a:rPr lang="tr-TR" sz="1600" dirty="0">
                <a:solidFill>
                  <a:schemeClr val="bg1"/>
                </a:solidFill>
                <a:latin typeface="Calibri"/>
                <a:cs typeface="Calibri"/>
              </a:rPr>
            </a:br>
            <a:r>
              <a:rPr lang="tr-TR" sz="1600" dirty="0">
                <a:solidFill>
                  <a:schemeClr val="bg1"/>
                </a:solidFill>
                <a:latin typeface="Calibri"/>
                <a:cs typeface="Calibri"/>
              </a:rPr>
              <a:t>Personel Eğitim Alma Hareketliliği, </a:t>
            </a:r>
            <a:r>
              <a:rPr lang="tr-TR" sz="1600" dirty="0" err="1">
                <a:solidFill>
                  <a:schemeClr val="bg1"/>
                </a:solidFill>
                <a:latin typeface="Calibri"/>
                <a:cs typeface="Calibri"/>
              </a:rPr>
              <a:t>KÜN’de</a:t>
            </a:r>
            <a:r>
              <a:rPr lang="tr-TR" sz="1600" dirty="0">
                <a:solidFill>
                  <a:schemeClr val="bg1"/>
                </a:solidFill>
                <a:latin typeface="Calibri"/>
                <a:cs typeface="Calibri"/>
              </a:rPr>
              <a:t> istihdam edilmiş herhangi bir personelin, program ülkelerinden birinde eğitim almasına imkân sağlayan faaliyet alanıdır. Bu faaliyet kapsamında kişinin, mevcut işi ile ilgili konularda sahip olduğu becerileri geliştirmek üzere çeşitli eğitimler alması mümkündür. Konferans katılımları ise faaliyet kapsamında desteklenememektedir.</a:t>
            </a:r>
            <a:br>
              <a:rPr lang="tr-TR" sz="1600" dirty="0">
                <a:solidFill>
                  <a:schemeClr val="bg1"/>
                </a:solidFill>
                <a:latin typeface="Calibri"/>
                <a:cs typeface="Calibri"/>
              </a:rPr>
            </a:br>
            <a:br>
              <a:rPr lang="tr-TR" sz="1600" dirty="0">
                <a:solidFill>
                  <a:schemeClr val="bg1"/>
                </a:solidFill>
                <a:latin typeface="Calibri"/>
                <a:cs typeface="Calibri"/>
              </a:rPr>
            </a:br>
            <a:r>
              <a:rPr lang="tr-TR" sz="1600" dirty="0">
                <a:solidFill>
                  <a:schemeClr val="bg1"/>
                </a:solidFill>
                <a:latin typeface="Calibri"/>
                <a:cs typeface="Calibri"/>
              </a:rPr>
              <a:t>Öğrenci Öğrenim ve Staj Hareketliliği, </a:t>
            </a:r>
            <a:r>
              <a:rPr lang="tr-TR" sz="1600" dirty="0" err="1">
                <a:solidFill>
                  <a:schemeClr val="bg1"/>
                </a:solidFill>
                <a:latin typeface="Calibri"/>
                <a:cs typeface="Calibri"/>
              </a:rPr>
              <a:t>KÜN’de</a:t>
            </a:r>
            <a:r>
              <a:rPr lang="tr-TR" sz="1600" dirty="0">
                <a:solidFill>
                  <a:schemeClr val="bg1"/>
                </a:solidFill>
                <a:latin typeface="Calibri"/>
                <a:cs typeface="Calibri"/>
              </a:rPr>
              <a:t> örgün sistemde aktif öğrenci olarak öğrenci olan (hazırlık sınıfları hariç) öğrencilerin program ülkeleri içerisinde yer alan üniversite, kurum ya da kuruluşlarda hareketliliğe katılmasıdır. Kapadokya Üniversitesi’nde bugüne kadar sadece KA131 Projeleri yürütülmüştür.</a:t>
            </a: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endParaRPr lang="tr-TR" sz="1600" dirty="0">
              <a:solidFill>
                <a:schemeClr val="bg1"/>
              </a:solidFill>
              <a:latin typeface="Calibri"/>
              <a:cs typeface="Calibri"/>
            </a:endParaRP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2803418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178</TotalTime>
  <Words>1674</Words>
  <Application>Microsoft Office PowerPoint</Application>
  <PresentationFormat>Geniş ekran</PresentationFormat>
  <Paragraphs>81</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Aptos</vt:lpstr>
      <vt:lpstr>Aptos Display</vt:lpstr>
      <vt:lpstr>Arial</vt:lpstr>
      <vt:lpstr>Calibri</vt:lpstr>
      <vt:lpstr>Calibri Light</vt:lpstr>
      <vt:lpstr>Office Teması</vt:lpstr>
      <vt:lpstr>PowerPoint Sunusu</vt:lpstr>
      <vt:lpstr>BÖLÜM KOORDİNATÖRLERİNİN GÖREV VE SORUMLULUKLARI  -https://kapadokya.edu.tr/akademik/erasmus adresinde yer alan bilgileri düzenli olarak takip etmek ve sayfadaki bilgilerden haberdar olmak,  -Uluslararası İlişkiler ve Değişim Programları Koordinatörlüğü ile eşgüdüm ve uyum içerisinde çalışmak, -Uluslararası İlişkiler ve Değişim Programları Koordinatörlüğü ile fakülte/yüksekokul/enstitü arasındaki koordinasyonun sağlıklı bir biçimde yürütülmesini sağlamak, -Bölümün gereksinimlerine uygun yeni bağlantıların kurulması, bölümdeki öğretim elemanlarını anlaşma yapmak konusunda teşvik etmek,  -Erasmus+ ve Orhun Değişim Programı hareketlilik faaliyetlerinin sağlıklı yürümesine bölümü adına destek vermek, koordinatörü olduğu bölümde programların işleyişini koordine etmek,  -Erasmus+ ve Orhun Değişim Programı bölüm öğrenci ve öğretim elemanlarına tanıtmak, öğrencileri yönlendirmek ve bilgi taleplerine mutlaka karşılık vermek.</vt:lpstr>
      <vt:lpstr>-Erasmus+ ve Orhun Değişim Programı başvuruları için Koordinatörlük tarafından yapılan ilanları ve seçim sonuçlarını bölümde duyurmak,  -Aday öğrencilerin başvuru süreçlerinin takibinde Uluslararası İlişkiler ve Değişim Programları Koordinatörlüğü’ne doğrudan destek olmak, öğrencilerin başvuru belgelerini kontrol etmek,  -Öğrencinin değişime hazırlanmasına yardımcı olmak ve takibini yapmak,  -Giden öğrencilerin gidecekleri kuruma başvuru süreçlerinin takibinde Koordinatörlüğümüze doğrudan destek olmak,  -Öğrenciyle birlikte karşı kurumda alınacak derslerin seçilmesini ve Öğrenim Protokolü (Learning Agreement) formunun doğru doldurulmasını sağlamak (hazırlanan protokoldeki yasal sorumluluk bölüm koordinatörlerine aittir), -Değişime gidecek öğrencilerin öğrenim protokollerini  imzalamak, Değişime gidecek öğrencilerin intibak formlarını hazırlayarak gerekli ek belgelerle birlikte birim yönetim kuruluna sunmak.</vt:lpstr>
      <vt:lpstr> </vt:lpstr>
      <vt:lpstr>Değişim için gelen personel için:  -Ders ve sosyal program hazırlamak Bölüm ziyaretlerini koordine etmek ve ağırlamak,  -Gerektiğinde kalacak yer ayarlamak Dönüş belgeleri için Uluslararası İlişkiler ve Değişim Programları Koordinatörlüğü ile koordineli çalışmak,   - Erasmus+ ve Orhun Değişim Programı ile ilgili olarak karşılaşılan problemlerin çözümünde aktif rol almak, gerekli görülen hallerde Koordinatörlüğümüz ile bilgi ve tecrübe paylaşımı yapmak,   -Bölümdeki öğretim elemanlarını gelişmelerden haberdar etmek.  </vt:lpstr>
      <vt:lpstr>GİDEN ERASMUS+ ve ORHUN PROGRAMI ADAY ÖĞRENCİLERİ İLE İLGİLİ:  -Erasmus+ ve Orhun Değişim Programı başvuruları esnasında, öğrenci değişiminin yapılabileceği üniversiteler ve kontenjanlar hakkında (fakültenin anlaşmalı olduğu üniversiteler) öğrencileri bilgilendirir.  -İlan sürecinde aday öğrencilerinin başvurularını inceleyip onaylar ve son başvuru tarihine kadar formu ve eki olan transkript ile Koordinatörlüğümüze iletilmesini sağlar.  -Gitmeye hak kazanan öğrencilerin gidilecek kuruma bildirilmesi (Koordinatörlük ile birlikte yapılacak)  -https://kapadokya.edu.tr/akademik/erasmus adresinde yer alan Erasmus gidiş belgelerinin (Erasmus Öğrenci beyannamesi, Öğrenci Bilgi Formu, Öğrenci Sözleşmesi ve Pasaport Muafiyet Dilekçesi) temin edilmesini ve doldurulmasını ve doldurulmuş formların Kurum Koordinatörlüğü’ne teslim edilmesini sağlar.  -Öğrencinin karşı kuruma başvuru için gerekli işlemleri yapmasını sağlar. Bu aşamada öğrencilerin gidecekleri kurumun web sayfasını incelemeleri ve başvuru şartları ile gerekli formları öğrenmeleri sağlanır. Kurumların başvuru şartlarını öğrenmek öğrencilerin sorumluluğundadır. Ancak bölüm koordinatörlerinin bu süreçte öğrencileri takip etmesi beklenmektedir.</vt:lpstr>
      <vt:lpstr> </vt:lpstr>
      <vt:lpstr>Başvurulan kurum online başvuru istiyorsa:  -Öğrencinin başvuracağı kurumun son başvuru tarihinden önce online başvurusunu yapması ve gerekiyorsa belgelerini hazırlayarak sisteme yüklemesi sağlanır.   -Online başvuru yapılan durumlarda dahi formlar, yukarıda belirtilen sayıda nüsha hazırlanarak karşı kurumun web sitesinde ilan edilen son tarihten önce karşı kuruma teslim etmesi sağlanır.   -Öğrencinin kabul mektubu başvuru formunda belirttiği adrese gelir.   -Öğrencilerin Kabul Mektuplarını  erasmus@kapadokya.edu.tr adresine yönlendirmesi önerilmektedir.</vt:lpstr>
      <vt:lpstr>Erasmus+ KA131 Projesi   Erasmus+ KA131 Projesi (eski adıyla KA103), program ülkeleri içerisinde yer alan yükseköğrenim kurumları ve kuruluşlar ile işbirliğini teşvik ederek öğrenci ve personel değişimini destekler. Proje içerisinde öğrenciler için öğrenim ve staj, personeller için ise eğitim alma ve ders verme hareketliliği gibi farklı faaliyet türleri bulunmaktadır.   Faaliyet Alanı: Personel Ders Verme Hareketliliği, KÜN’de ders vermekle yükümlü olan bir personelin, program ülkelerinden birinde, kurumlararası anlaşmamız olan bir yükseköğretim kurumunda öğrencilere ders vermesine imkân sağlayan faaliyet alanıdır. Konferans katılımları ise faaliyet kapsamında desteklenememektedir.  Personel Eğitim Alma Hareketliliği, KÜN’de istihdam edilmiş herhangi bir personelin, program ülkelerinden birinde eğitim almasına imkân sağlayan faaliyet alanıdır. Bu faaliyet kapsamında kişinin, mevcut işi ile ilgili konularda sahip olduğu becerileri geliştirmek üzere çeşitli eğitimler alması mümkündür. Konferans katılımları ise faaliyet kapsamında desteklenememektedir.  Öğrenci Öğrenim ve Staj Hareketliliği, KÜN’de örgün sistemde aktif öğrenci olarak öğrenci olan (hazırlık sınıfları hariç) öğrencilerin program ülkeleri içerisinde yer alan üniversite, kurum ya da kuruluşlarda hareketliliğe katılmasıdır. Kapadokya Üniversitesi’nde bugüne kadar sadece KA131 Projeleri yürütülmüştür.      </vt:lpstr>
      <vt:lpstr>Erasmus+ KA171 Projesi    KA171 projesi, yükseköğretim öğrenci ve personeline “Programla İlgili Olmayan Üçüncü Ülkeler” olarak adlandırılan bir ülkede öğrenme ya da mesleki deneyim edinme imkânı sunan bir proje çeşididir. ICM ( International Credit Mobility) olarak da adlandırılan proje eski adıyla KA107 Projesi olarak da bilinmektedir. Erasmus+ Öğrenim ve Staj Hareketliliği’nin AB üyesi 27 ülke (Almanya, Avusturya, Belçika, Bulgaristan, Çek Cumhuriyeti, Danimarka, Estonya, Finlandiya, Fransa, GKRY, Hırvatistan, Hollanda, İrlanda, İspanya, İsveç, İtalya, Letonya, Litvanya, Lüksemburg, Macaristan, Malta, Polonya, Portekiz, Romanya, Slovakya, Slovenya, Yunanistan) ve AB üyesi olmayan program ülkeleri (İzlanda, Lihtenştayn, Makedonya, Norveç, Sırbistan ve Türkiye) dışında kalan neredeyse tüm ülkeler “Programla İlgili Olmayan Üçüncü Ülkeler” olarak adlandırılmaktadır. KA171 proje başvurusu yapılırken, hareketlilik gerçekleştirmek istenen ülkeler belirtilerek başvuru formunda talep edilen bilgiler sağlanır. Değerlendirme süreci sonucunda 60 ve üzeri puan alınan ülkeler ile öğrenci ve personel hareketliliği gerçekleştirilebilir.   Yükseköğretimin farklı kademelerine kayıtlı öğrenciler ile yükseköğretim kurumlarında görevli personel KA171 projesi aracılığı ile aşağıda isimleri verilen faaliyetleri gerçekleştirebilir.   Öğrenci Hareketliliği: Ülkemizden ortak ülkelere, ortak ülkelerden ülkemize yükseköğretim öğrencilerinin öğrenim ve staj amacı ile hareketliliğidir.   Personel Hareketliliği: Ülkemizden ortak ülkelere ve ortak ülkelerden ülkemize yükseköğretim personelinin ders vermek üzere hareketliliği ve eğitim almak üzere hareketliliğidir.</vt:lpstr>
      <vt:lpstr>Erasmus+ KA171 Projesi (2025 proje döneminde proje hazırlayıp, başvurusunu tamamlayan programlar?  - İngiliz Dili ve Edebiyatı (Güney Kore – Ukrayna) - İngilizce Mütercim ve Tercümanlık (Güney Kore – Ukrayna) - Beslenme ve Diyetetik (Arnavutluk) - Siyaset Bilimi ve Uluslararası İlişkiler (Güney Afrika- Kosova) </vt:lpstr>
      <vt:lpstr> </vt:lpstr>
      <vt:lpstr> </vt:lpstr>
      <vt:lpstr>EWP Dashboard Kullanımı  -EWP Dashboard, Uluslararası Anlaşmaları imzalamak ve gelen/giden öğrencilerin Learning Agreement belgelerini imzalamak amacı ile kullanılmaktadır.  -Bölüm koordinatörleri kurumsal e-posta hesapları ile şifre alarak giriş sisteme giriş yapabilmektedir.  -Hesaba giriş yaparken sorun yaşayan personelimiz bizler ile iletişime geçebilir.     </vt:lpstr>
      <vt:lpst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Alperen özen</dc:creator>
  <cp:lastModifiedBy>Alperen Özen</cp:lastModifiedBy>
  <cp:revision>21</cp:revision>
  <dcterms:created xsi:type="dcterms:W3CDTF">2024-04-19T11:21:02Z</dcterms:created>
  <dcterms:modified xsi:type="dcterms:W3CDTF">2025-06-02T10:54:54Z</dcterms:modified>
</cp:coreProperties>
</file>